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handoutMasterIdLst>
    <p:handoutMasterId r:id="rId34"/>
  </p:handoutMasterIdLst>
  <p:sldIdLst>
    <p:sldId id="318" r:id="rId2"/>
    <p:sldId id="339" r:id="rId3"/>
    <p:sldId id="340" r:id="rId4"/>
    <p:sldId id="343" r:id="rId5"/>
    <p:sldId id="344" r:id="rId6"/>
    <p:sldId id="341" r:id="rId7"/>
    <p:sldId id="346" r:id="rId8"/>
    <p:sldId id="364" r:id="rId9"/>
    <p:sldId id="365" r:id="rId10"/>
    <p:sldId id="401" r:id="rId11"/>
    <p:sldId id="382" r:id="rId12"/>
    <p:sldId id="383" r:id="rId13"/>
    <p:sldId id="377" r:id="rId14"/>
    <p:sldId id="384" r:id="rId15"/>
    <p:sldId id="385" r:id="rId16"/>
    <p:sldId id="378" r:id="rId17"/>
    <p:sldId id="386" r:id="rId18"/>
    <p:sldId id="387" r:id="rId19"/>
    <p:sldId id="388" r:id="rId20"/>
    <p:sldId id="389" r:id="rId21"/>
    <p:sldId id="390" r:id="rId22"/>
    <p:sldId id="391" r:id="rId23"/>
    <p:sldId id="379" r:id="rId24"/>
    <p:sldId id="381" r:id="rId25"/>
    <p:sldId id="400" r:id="rId26"/>
    <p:sldId id="366" r:id="rId27"/>
    <p:sldId id="394" r:id="rId28"/>
    <p:sldId id="397" r:id="rId29"/>
    <p:sldId id="399" r:id="rId30"/>
    <p:sldId id="375" r:id="rId31"/>
    <p:sldId id="376" r:id="rId32"/>
  </p:sldIdLst>
  <p:sldSz cx="12188825" cy="6858000"/>
  <p:notesSz cx="6858000" cy="9144000"/>
  <p:custDataLst>
    <p:tags r:id="rId3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FF3399"/>
    <a:srgbClr val="E05F2C"/>
    <a:srgbClr val="F4B10A"/>
    <a:srgbClr val="E4A60A"/>
    <a:srgbClr val="F0932C"/>
    <a:srgbClr val="828282"/>
    <a:srgbClr val="6E90FE"/>
    <a:srgbClr val="8086FC"/>
    <a:srgbClr val="6D6DFB"/>
    <a:srgbClr val="4E78F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9" autoAdjust="0"/>
  </p:normalViewPr>
  <p:slideViewPr>
    <p:cSldViewPr showGuides="1">
      <p:cViewPr>
        <p:scale>
          <a:sx n="68" d="100"/>
          <a:sy n="68" d="100"/>
        </p:scale>
        <p:origin x="-1234" y="-514"/>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pPr/>
              <a:t>11/4/2021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pPr/>
              <a:t>‹#›</a:t>
            </a:fld>
            <a:endParaRPr lang="en-US"/>
          </a:p>
        </p:txBody>
      </p:sp>
    </p:spTree>
    <p:extLst>
      <p:ext uri="{BB962C8B-B14F-4D97-AF65-F5344CB8AC3E}">
        <p14:creationId xmlns=""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pPr/>
              <a:t>11/4/2021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pPr/>
              <a:t>‹#›</a:t>
            </a:fld>
            <a:endParaRPr lang="en-US"/>
          </a:p>
        </p:txBody>
      </p:sp>
    </p:spTree>
    <p:extLst>
      <p:ext uri="{BB962C8B-B14F-4D97-AF65-F5344CB8AC3E}">
        <p14:creationId xmlns=""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Isosceles Triangle 6"/>
          <p:cNvSpPr/>
          <p:nvPr/>
        </p:nvSpPr>
        <p:spPr>
          <a:xfrm rot="16200000">
            <a:off x="10385011" y="5038803"/>
            <a:ext cx="1892949" cy="1725188"/>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720538" y="776289"/>
            <a:ext cx="10747750" cy="1470025"/>
          </a:xfrm>
        </p:spPr>
        <p:txBody>
          <a:bodyPr anchor="b">
            <a:normAutofit/>
          </a:bodyPr>
          <a:lstStyle>
            <a:lvl1pPr algn="r">
              <a:defRPr sz="4400"/>
            </a:lvl1pPr>
          </a:lstStyle>
          <a:p>
            <a:r>
              <a:rPr kumimoji="0" lang="en-US" smtClean="0"/>
              <a:t>Click to edit Master title style</a:t>
            </a:r>
            <a:endParaRPr kumimoji="0" lang="en-US"/>
          </a:p>
        </p:txBody>
      </p:sp>
      <p:sp>
        <p:nvSpPr>
          <p:cNvPr id="9" name="Subtitle 8"/>
          <p:cNvSpPr>
            <a:spLocks noGrp="1"/>
          </p:cNvSpPr>
          <p:nvPr>
            <p:ph type="subTitle" idx="1"/>
          </p:nvPr>
        </p:nvSpPr>
        <p:spPr>
          <a:xfrm>
            <a:off x="720538" y="2250280"/>
            <a:ext cx="10747750" cy="1752600"/>
          </a:xfrm>
        </p:spPr>
        <p:txBody>
          <a:bodyPr/>
          <a:lstStyle>
            <a:lvl1pPr marL="0" marR="36576" indent="0" algn="r">
              <a:spcBef>
                <a:spcPts val="0"/>
              </a:spcBef>
              <a:buNone/>
              <a:defRPr>
                <a:ln>
                  <a:solidFill>
                    <a:schemeClr val="bg2"/>
                  </a:solidFill>
                </a:ln>
                <a:solidFill>
                  <a:schemeClr val="tx1">
                    <a:tint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1828324" y="6012657"/>
            <a:ext cx="7719589" cy="365125"/>
          </a:xfrm>
        </p:spPr>
        <p:txBody>
          <a:bodyPr tIns="0" bIns="0" anchor="t"/>
          <a:lstStyle>
            <a:lvl1pPr algn="r">
              <a:defRPr sz="1000"/>
            </a:lvl1pPr>
          </a:lstStyle>
          <a:p>
            <a:fld id="{0106B4A3-4212-4E39-93DE-E053E8F69C28}" type="datetimeFigureOut">
              <a:rPr lang="en-US" smtClean="0"/>
              <a:pPr/>
              <a:t>11/4/2021</a:t>
            </a:fld>
            <a:endParaRPr lang="en-US"/>
          </a:p>
        </p:txBody>
      </p:sp>
      <p:sp>
        <p:nvSpPr>
          <p:cNvPr id="17" name="Footer Placeholder 16"/>
          <p:cNvSpPr>
            <a:spLocks noGrp="1"/>
          </p:cNvSpPr>
          <p:nvPr>
            <p:ph type="ftr" sz="quarter" idx="11"/>
          </p:nvPr>
        </p:nvSpPr>
        <p:spPr>
          <a:xfrm>
            <a:off x="1828324" y="5650705"/>
            <a:ext cx="7719589" cy="365125"/>
          </a:xfrm>
        </p:spPr>
        <p:txBody>
          <a:bodyPr tIns="0" bIns="0" anchor="b"/>
          <a:lstStyle>
            <a:lvl1pPr algn="r">
              <a:defRPr sz="1100"/>
            </a:lvl1pPr>
          </a:lstStyle>
          <a:p>
            <a:endParaRPr kumimoji="0" lang="en-US"/>
          </a:p>
        </p:txBody>
      </p:sp>
      <p:sp>
        <p:nvSpPr>
          <p:cNvPr id="29" name="Slide Number Placeholder 28"/>
          <p:cNvSpPr>
            <a:spLocks noGrp="1"/>
          </p:cNvSpPr>
          <p:nvPr>
            <p:ph type="sldNum" sz="quarter" idx="12"/>
          </p:nvPr>
        </p:nvSpPr>
        <p:spPr>
          <a:xfrm>
            <a:off x="11186749" y="5752308"/>
            <a:ext cx="670385" cy="365125"/>
          </a:xfrm>
        </p:spPr>
        <p:txBody>
          <a:bodyPr anchor="ctr"/>
          <a:lstStyle>
            <a:lvl1pPr algn="ctr">
              <a:defRPr sz="1300">
                <a:solidFill>
                  <a:srgbClr val="FFFFFF"/>
                </a:solidFill>
              </a:defRPr>
            </a:lvl1pPr>
          </a:lstStyle>
          <a:p>
            <a:fld id="{A3DCDF73-85D2-4237-9B32-053DBDB0C312}" type="slidenum">
              <a:rPr kumimoji="0" lang="en-US" smtClean="0"/>
              <a:pPr/>
              <a:t>‹#›</a:t>
            </a:fld>
            <a:endParaRPr kumimoji="0" lang="en-US"/>
          </a:p>
        </p:txBody>
      </p:sp>
      <p:grpSp>
        <p:nvGrpSpPr>
          <p:cNvPr id="10" name="Group 9"/>
          <p:cNvGrpSpPr/>
          <p:nvPr userDrawn="1"/>
        </p:nvGrpSpPr>
        <p:grpSpPr>
          <a:xfrm>
            <a:off x="7923213" y="0"/>
            <a:ext cx="4265612" cy="6858000"/>
            <a:chOff x="7923213" y="0"/>
            <a:chExt cx="4265612" cy="6858000"/>
          </a:xfrm>
        </p:grpSpPr>
        <p:pic>
          <p:nvPicPr>
            <p:cNvPr id="11" name="Picture 10"/>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a:off x="7923213" y="0"/>
              <a:ext cx="4265612" cy="6858000"/>
            </a:xfrm>
            <a:prstGeom prst="rect">
              <a:avLst/>
            </a:prstGeom>
          </p:spPr>
        </p:pic>
        <p:sp>
          <p:nvSpPr>
            <p:cNvPr id="12" name="Rectangle 11"/>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transition spd="med">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3F41C87-7AD9-4845-A077-840E4A0F3F06}" type="datetimeFigureOut">
              <a:rPr lang="en-US" smtClean="0"/>
              <a:pPr/>
              <a:t>11/4/2021</a:t>
            </a:fld>
            <a:endParaRPr lang="en-US"/>
          </a:p>
        </p:txBody>
      </p:sp>
      <p:sp>
        <p:nvSpPr>
          <p:cNvPr id="5" name="Footer Placeholder 4"/>
          <p:cNvSpPr>
            <a:spLocks noGrp="1"/>
          </p:cNvSpPr>
          <p:nvPr>
            <p:ph type="ftr" sz="quarter" idx="11"/>
          </p:nvPr>
        </p:nvSpPr>
        <p:spPr/>
        <p:txBody>
          <a:bodyPr/>
          <a:lstStyle/>
          <a:p>
            <a:r>
              <a:rPr lang="en-US" smtClean="0"/>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pPr/>
              <a:t>‹#›</a:t>
            </a:fld>
            <a:endParaRPr lang="en-IN"/>
          </a:p>
        </p:txBody>
      </p:sp>
    </p:spTree>
  </p:cSld>
  <p:clrMapOvr>
    <a:masterClrMapping/>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0045" y="381000"/>
            <a:ext cx="2539339" cy="5486400"/>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441" y="381000"/>
            <a:ext cx="8329030" cy="548640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3F41C87-7AD9-4845-A077-840E4A0F3F06}" type="datetimeFigureOut">
              <a:rPr lang="en-US" smtClean="0"/>
              <a:pPr/>
              <a:t>11/4/2021</a:t>
            </a:fld>
            <a:endParaRPr lang="en-US"/>
          </a:p>
        </p:txBody>
      </p:sp>
      <p:sp>
        <p:nvSpPr>
          <p:cNvPr id="5" name="Footer Placeholder 4"/>
          <p:cNvSpPr>
            <a:spLocks noGrp="1"/>
          </p:cNvSpPr>
          <p:nvPr>
            <p:ph type="ftr" sz="quarter" idx="11"/>
          </p:nvPr>
        </p:nvSpPr>
        <p:spPr/>
        <p:txBody>
          <a:bodyPr/>
          <a:lstStyle/>
          <a:p>
            <a:r>
              <a:rPr lang="en-US" smtClean="0"/>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pPr/>
              <a:t>‹#›</a:t>
            </a:fld>
            <a:endParaRPr lang="en-IN"/>
          </a:p>
        </p:txBody>
      </p:sp>
    </p:spTree>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67494"/>
            <a:ext cx="10969943" cy="1399032"/>
          </a:xfrm>
        </p:spPr>
        <p:txBody>
          <a:bodyPr/>
          <a:lstStyle/>
          <a:p>
            <a:r>
              <a:rPr kumimoji="0" lang="en-US" smtClean="0"/>
              <a:t>Click to edit Master title style</a:t>
            </a:r>
            <a:endParaRPr kumimoji="0" lang="en-US"/>
          </a:p>
        </p:txBody>
      </p:sp>
      <p:sp>
        <p:nvSpPr>
          <p:cNvPr id="3" name="Content Placeholder 2"/>
          <p:cNvSpPr>
            <a:spLocks noGrp="1"/>
          </p:cNvSpPr>
          <p:nvPr>
            <p:ph idx="1"/>
          </p:nvPr>
        </p:nvSpPr>
        <p:spPr>
          <a:xfrm>
            <a:off x="609441" y="1882808"/>
            <a:ext cx="10969943"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386944" y="6480048"/>
            <a:ext cx="2844059" cy="301752"/>
          </a:xfrm>
        </p:spPr>
        <p:txBody>
          <a:bodyPr/>
          <a:lstStyle/>
          <a:p>
            <a:fld id="{03F41C87-7AD9-4845-A077-840E4A0F3F06}" type="datetimeFigureOut">
              <a:rPr lang="en-US" smtClean="0"/>
              <a:pPr/>
              <a:t>11/4/2021</a:t>
            </a:fld>
            <a:endParaRPr lang="en-US"/>
          </a:p>
        </p:txBody>
      </p:sp>
      <p:sp>
        <p:nvSpPr>
          <p:cNvPr id="5" name="Footer Placeholder 4"/>
          <p:cNvSpPr>
            <a:spLocks noGrp="1"/>
          </p:cNvSpPr>
          <p:nvPr>
            <p:ph type="ftr" sz="quarter" idx="11"/>
          </p:nvPr>
        </p:nvSpPr>
        <p:spPr>
          <a:xfrm>
            <a:off x="609441" y="6480970"/>
            <a:ext cx="5678595" cy="300831"/>
          </a:xfrm>
        </p:spPr>
        <p:txBody>
          <a:bodyPr/>
          <a:lstStyle/>
          <a:p>
            <a:r>
              <a:rPr lang="en-US" smtClean="0"/>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pPr/>
              <a:t>‹#›</a:t>
            </a:fld>
            <a:endParaRPr lang="en-IN"/>
          </a:p>
        </p:txBody>
      </p:sp>
    </p:spTree>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1"/>
      </p:bgRef>
    </p:bg>
    <p:spTree>
      <p:nvGrpSpPr>
        <p:cNvPr id="1" name=""/>
        <p:cNvGrpSpPr/>
        <p:nvPr/>
      </p:nvGrpSpPr>
      <p:grpSpPr>
        <a:xfrm>
          <a:off x="0" y="0"/>
          <a:ext cx="0" cy="0"/>
          <a:chOff x="0" y="0"/>
          <a:chExt cx="0" cy="0"/>
        </a:xfrm>
      </p:grpSpPr>
      <p:sp>
        <p:nvSpPr>
          <p:cNvPr id="9" name="Right Triangle 8"/>
          <p:cNvSpPr/>
          <p:nvPr/>
        </p:nvSpPr>
        <p:spPr>
          <a:xfrm flipV="1">
            <a:off x="9376" y="7035"/>
            <a:ext cx="12170073" cy="6836899"/>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algn="ctr" defTabSz="914400" rtl="0" eaLnBrk="1" latinLnBrk="0" hangingPunct="1"/>
            <a:endParaRPr kumimoji="0" lang="en-US" sz="1800" kern="1200">
              <a:solidFill>
                <a:schemeClr val="lt1"/>
              </a:solidFill>
              <a:latin typeface="+mn-lt"/>
              <a:ea typeface="+mn-ea"/>
              <a:cs typeface="+mn-cs"/>
            </a:endParaRPr>
          </a:p>
        </p:txBody>
      </p:sp>
      <p:sp>
        <p:nvSpPr>
          <p:cNvPr id="8" name="Isosceles Triangle 7"/>
          <p:cNvSpPr/>
          <p:nvPr/>
        </p:nvSpPr>
        <p:spPr>
          <a:xfrm rot="5400000" flipV="1">
            <a:off x="10385011" y="94010"/>
            <a:ext cx="1892949" cy="1725188"/>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 name="Date Placeholder 3"/>
          <p:cNvSpPr>
            <a:spLocks noGrp="1"/>
          </p:cNvSpPr>
          <p:nvPr>
            <p:ph type="dt" sz="half" idx="10"/>
          </p:nvPr>
        </p:nvSpPr>
        <p:spPr>
          <a:xfrm>
            <a:off x="9271761" y="6477000"/>
            <a:ext cx="2844059" cy="304800"/>
          </a:xfrm>
        </p:spPr>
        <p:txBody>
          <a:bodyPr/>
          <a:lstStyle/>
          <a:p>
            <a:fld id="{03F41C87-7AD9-4845-A077-840E4A0F3F06}" type="datetimeFigureOut">
              <a:rPr lang="en-US" smtClean="0"/>
              <a:pPr/>
              <a:t>11/4/2021</a:t>
            </a:fld>
            <a:endParaRPr lang="en-US"/>
          </a:p>
        </p:txBody>
      </p:sp>
      <p:sp>
        <p:nvSpPr>
          <p:cNvPr id="5" name="Footer Placeholder 4"/>
          <p:cNvSpPr>
            <a:spLocks noGrp="1"/>
          </p:cNvSpPr>
          <p:nvPr>
            <p:ph type="ftr" sz="quarter" idx="11"/>
          </p:nvPr>
        </p:nvSpPr>
        <p:spPr>
          <a:xfrm>
            <a:off x="3491592" y="6480970"/>
            <a:ext cx="5678595" cy="300831"/>
          </a:xfrm>
        </p:spPr>
        <p:txBody>
          <a:bodyPr/>
          <a:lstStyle/>
          <a:p>
            <a:r>
              <a:rPr lang="en-US" smtClean="0"/>
              <a:t>Add a footer</a:t>
            </a:r>
            <a:endParaRPr lang="en-US" dirty="0"/>
          </a:p>
        </p:txBody>
      </p:sp>
      <p:sp>
        <p:nvSpPr>
          <p:cNvPr id="6" name="Slide Number Placeholder 5"/>
          <p:cNvSpPr>
            <a:spLocks noGrp="1"/>
          </p:cNvSpPr>
          <p:nvPr>
            <p:ph type="sldNum" sz="quarter" idx="12"/>
          </p:nvPr>
        </p:nvSpPr>
        <p:spPr>
          <a:xfrm>
            <a:off x="11265140" y="809625"/>
            <a:ext cx="670385" cy="300831"/>
          </a:xfrm>
        </p:spPr>
        <p:txBody>
          <a:bodyPr/>
          <a:lstStyle/>
          <a:p>
            <a:fld id="{2A013F82-EE5E-44EE-A61D-E31C6657F26F}" type="slidenum">
              <a:rPr lang="en-IN" smtClean="0"/>
              <a:pPr/>
              <a:t>‹#›</a:t>
            </a:fld>
            <a:endParaRPr lang="en-IN"/>
          </a:p>
        </p:txBody>
      </p:sp>
      <p:cxnSp>
        <p:nvCxnSpPr>
          <p:cNvPr id="11" name="Straight Connector 10"/>
          <p:cNvCxnSpPr/>
          <p:nvPr/>
        </p:nvCxnSpPr>
        <p:spPr>
          <a:xfrm rot="10800000">
            <a:off x="8622813" y="9381"/>
            <a:ext cx="3562887"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0" y="7035"/>
            <a:ext cx="12179449"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507868" y="271465"/>
            <a:ext cx="9649486" cy="1362075"/>
          </a:xfrm>
        </p:spPr>
        <p:txBody>
          <a:bodyPr anchor="ctr"/>
          <a:lstStyle>
            <a:lvl1pPr marL="0" algn="l">
              <a:buNone/>
              <a:defRPr sz="3600" b="1"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07868" y="1633536"/>
            <a:ext cx="5180251" cy="2286000"/>
          </a:xfrm>
        </p:spPr>
        <p:txBody>
          <a:bodyPr anchor="t"/>
          <a:lstStyle>
            <a:lvl1pPr marL="54864" indent="0" algn="l">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grpSp>
        <p:nvGrpSpPr>
          <p:cNvPr id="12" name="Group 11"/>
          <p:cNvGrpSpPr/>
          <p:nvPr userDrawn="1"/>
        </p:nvGrpSpPr>
        <p:grpSpPr>
          <a:xfrm>
            <a:off x="11123611" y="0"/>
            <a:ext cx="1065214" cy="6868886"/>
            <a:chOff x="11123611" y="0"/>
            <a:chExt cx="1065214" cy="6868886"/>
          </a:xfrm>
        </p:grpSpPr>
        <p:pic>
          <p:nvPicPr>
            <p:cNvPr id="13" name="Picture 12"/>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a:off x="11123611" y="0"/>
              <a:ext cx="1065213" cy="6858000"/>
            </a:xfrm>
            <a:prstGeom prst="rect">
              <a:avLst/>
            </a:prstGeom>
          </p:spPr>
        </p:pic>
        <p:sp>
          <p:nvSpPr>
            <p:cNvPr id="14" name="Rectangle 13"/>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lgn="l">
              <a:defRPr/>
            </a:lvl1pPr>
          </a:lstStyle>
          <a:p>
            <a:r>
              <a:rPr kumimoji="0" lang="en-US" smtClean="0"/>
              <a:t>Click to edit Master title style</a:t>
            </a:r>
            <a:endParaRPr kumimoji="0" lang="en-US"/>
          </a:p>
        </p:txBody>
      </p:sp>
      <p:sp>
        <p:nvSpPr>
          <p:cNvPr id="3" name="Content Placeholder 2"/>
          <p:cNvSpPr>
            <a:spLocks noGrp="1"/>
          </p:cNvSpPr>
          <p:nvPr>
            <p:ph sz="half" idx="1"/>
          </p:nvPr>
        </p:nvSpPr>
        <p:spPr>
          <a:xfrm>
            <a:off x="609441" y="1722438"/>
            <a:ext cx="5383398"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5986" y="1722438"/>
            <a:ext cx="5383398"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386944" y="6480969"/>
            <a:ext cx="2844059" cy="301752"/>
          </a:xfrm>
        </p:spPr>
        <p:txBody>
          <a:bodyPr/>
          <a:lstStyle/>
          <a:p>
            <a:fld id="{03F41C87-7AD9-4845-A077-840E4A0F3F06}" type="datetimeFigureOut">
              <a:rPr lang="en-US" smtClean="0"/>
              <a:pPr/>
              <a:t>11/4/2021</a:t>
            </a:fld>
            <a:endParaRPr lang="en-US"/>
          </a:p>
        </p:txBody>
      </p:sp>
      <p:sp>
        <p:nvSpPr>
          <p:cNvPr id="6" name="Footer Placeholder 5"/>
          <p:cNvSpPr>
            <a:spLocks noGrp="1"/>
          </p:cNvSpPr>
          <p:nvPr>
            <p:ph type="ftr" sz="quarter" idx="11"/>
          </p:nvPr>
        </p:nvSpPr>
        <p:spPr>
          <a:xfrm>
            <a:off x="609441" y="6480969"/>
            <a:ext cx="5678595" cy="301752"/>
          </a:xfrm>
        </p:spPr>
        <p:txBody>
          <a:bodyPr/>
          <a:lstStyle/>
          <a:p>
            <a:r>
              <a:rPr lang="en-US" smtClean="0"/>
              <a:t>Add a footer</a:t>
            </a:r>
            <a:endParaRPr lang="en-US" dirty="0"/>
          </a:p>
        </p:txBody>
      </p:sp>
      <p:sp>
        <p:nvSpPr>
          <p:cNvPr id="7" name="Slide Number Placeholder 6"/>
          <p:cNvSpPr>
            <a:spLocks noGrp="1"/>
          </p:cNvSpPr>
          <p:nvPr>
            <p:ph type="sldNum" sz="quarter" idx="12"/>
          </p:nvPr>
        </p:nvSpPr>
        <p:spPr>
          <a:xfrm>
            <a:off x="10116725" y="6480969"/>
            <a:ext cx="670385" cy="301752"/>
          </a:xfrm>
        </p:spPr>
        <p:txBody>
          <a:bodyPr/>
          <a:lstStyle/>
          <a:p>
            <a:fld id="{2A013F82-EE5E-44EE-A61D-E31C6657F26F}" type="slidenum">
              <a:rPr lang="en-IN" smtClean="0"/>
              <a:pPr/>
              <a:t>‹#›</a:t>
            </a:fld>
            <a:endParaRPr lang="en-IN"/>
          </a:p>
        </p:txBody>
      </p:sp>
    </p:spTree>
  </p:cSld>
  <p:clrMapOvr>
    <a:masterClrMapping/>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30844" y="290732"/>
            <a:ext cx="1422030" cy="6153912"/>
          </a:xfrm>
        </p:spPr>
        <p:txBody>
          <a:bodyPr vert="vert270" anchor="b"/>
          <a:lstStyle>
            <a:lvl1pPr marL="0" algn="ctr">
              <a:defRPr sz="3300" b="1">
                <a:ln w="6350">
                  <a:solidFill>
                    <a:schemeClr val="tx1"/>
                  </a:solidFill>
                </a:ln>
                <a:solidFill>
                  <a:schemeClr val="tx1"/>
                </a:solidFill>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819534" y="290732"/>
            <a:ext cx="774497" cy="301752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1819534" y="3427124"/>
            <a:ext cx="774497" cy="301752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2695604" y="290732"/>
            <a:ext cx="9141619" cy="3017520"/>
          </a:xfrm>
        </p:spPr>
        <p:txBody>
          <a:bodyPr/>
          <a:lstStyle>
            <a:lvl1pPr algn="l">
              <a:defRPr sz="2400"/>
            </a:lvl1pPr>
            <a:lvl2pPr algn="l">
              <a:defRPr sz="2000"/>
            </a:lvl2pPr>
            <a:lvl3pPr algn="l">
              <a:defRPr sz="1800"/>
            </a:lvl3pPr>
            <a:lvl4pPr algn="l">
              <a:defRPr sz="1600"/>
            </a:lvl4pPr>
            <a:lvl5pPr algn="l">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2695604" y="3427124"/>
            <a:ext cx="9141619" cy="3017520"/>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a:xfrm>
            <a:off x="6386944" y="6480969"/>
            <a:ext cx="2839996" cy="301752"/>
          </a:xfrm>
        </p:spPr>
        <p:txBody>
          <a:bodyPr/>
          <a:lstStyle/>
          <a:p>
            <a:fld id="{03F41C87-7AD9-4845-A077-840E4A0F3F06}" type="datetimeFigureOut">
              <a:rPr lang="en-US" smtClean="0"/>
              <a:pPr/>
              <a:t>11/4/2021</a:t>
            </a:fld>
            <a:endParaRPr lang="en-US"/>
          </a:p>
        </p:txBody>
      </p:sp>
      <p:sp>
        <p:nvSpPr>
          <p:cNvPr id="8" name="Footer Placeholder 7"/>
          <p:cNvSpPr>
            <a:spLocks noGrp="1"/>
          </p:cNvSpPr>
          <p:nvPr>
            <p:ph type="ftr" sz="quarter" idx="11"/>
          </p:nvPr>
        </p:nvSpPr>
        <p:spPr>
          <a:xfrm>
            <a:off x="609441" y="6480969"/>
            <a:ext cx="5679992" cy="301752"/>
          </a:xfrm>
        </p:spPr>
        <p:txBody>
          <a:bodyPr/>
          <a:lstStyle/>
          <a:p>
            <a:r>
              <a:rPr lang="en-US" smtClean="0"/>
              <a:t>Add a footer</a:t>
            </a:r>
            <a:endParaRPr lang="en-US" dirty="0"/>
          </a:p>
        </p:txBody>
      </p:sp>
      <p:sp>
        <p:nvSpPr>
          <p:cNvPr id="9" name="Slide Number Placeholder 8"/>
          <p:cNvSpPr>
            <a:spLocks noGrp="1"/>
          </p:cNvSpPr>
          <p:nvPr>
            <p:ph type="sldNum" sz="quarter" idx="12"/>
          </p:nvPr>
        </p:nvSpPr>
        <p:spPr>
          <a:xfrm>
            <a:off x="10116725" y="6483096"/>
            <a:ext cx="670385" cy="301752"/>
          </a:xfrm>
        </p:spPr>
        <p:txBody>
          <a:bodyPr/>
          <a:lstStyle>
            <a:lvl1pPr algn="ctr">
              <a:defRPr/>
            </a:lvl1pPr>
          </a:lstStyle>
          <a:p>
            <a:fld id="{2A013F82-EE5E-44EE-A61D-E31C6657F26F}"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03F41C87-7AD9-4845-A077-840E4A0F3F06}" type="datetimeFigureOut">
              <a:rPr lang="en-US" smtClean="0"/>
              <a:pPr/>
              <a:t>11/4/2021</a:t>
            </a:fld>
            <a:endParaRPr lang="en-US"/>
          </a:p>
        </p:txBody>
      </p:sp>
      <p:sp>
        <p:nvSpPr>
          <p:cNvPr id="4" name="Footer Placeholder 3"/>
          <p:cNvSpPr>
            <a:spLocks noGrp="1"/>
          </p:cNvSpPr>
          <p:nvPr>
            <p:ph type="ftr" sz="quarter" idx="11"/>
          </p:nvPr>
        </p:nvSpPr>
        <p:spPr/>
        <p:txBody>
          <a:bodyPr/>
          <a:lstStyle/>
          <a:p>
            <a:r>
              <a:rPr lang="en-US" smtClean="0"/>
              <a:t>Add a footer</a:t>
            </a:r>
            <a:endParaRPr lang="en-US" dirty="0"/>
          </a:p>
        </p:txBody>
      </p:sp>
      <p:sp>
        <p:nvSpPr>
          <p:cNvPr id="5" name="Slide Number Placeholder 4"/>
          <p:cNvSpPr>
            <a:spLocks noGrp="1"/>
          </p:cNvSpPr>
          <p:nvPr>
            <p:ph type="sldNum" sz="quarter" idx="12"/>
          </p:nvPr>
        </p:nvSpPr>
        <p:spPr/>
        <p:txBody>
          <a:bodyPr/>
          <a:lstStyle/>
          <a:p>
            <a:fld id="{2A013F82-EE5E-44EE-A61D-E31C6657F26F}" type="slidenum">
              <a:rPr lang="en-IN" smtClean="0"/>
              <a:pPr/>
              <a:t>‹#›</a:t>
            </a:fld>
            <a:endParaRPr lang="en-IN"/>
          </a:p>
        </p:txBody>
      </p:sp>
    </p:spTree>
  </p:cSld>
  <p:clrMapOvr>
    <a:masterClrMapping/>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386944" y="6480969"/>
            <a:ext cx="2844059" cy="301752"/>
          </a:xfrm>
        </p:spPr>
        <p:txBody>
          <a:bodyPr/>
          <a:lstStyle/>
          <a:p>
            <a:fld id="{03F41C87-7AD9-4845-A077-840E4A0F3F06}" type="datetimeFigureOut">
              <a:rPr lang="en-US" smtClean="0"/>
              <a:pPr/>
              <a:t>11/4/2021</a:t>
            </a:fld>
            <a:endParaRPr lang="en-US"/>
          </a:p>
        </p:txBody>
      </p:sp>
      <p:sp>
        <p:nvSpPr>
          <p:cNvPr id="3" name="Footer Placeholder 2"/>
          <p:cNvSpPr>
            <a:spLocks noGrp="1"/>
          </p:cNvSpPr>
          <p:nvPr>
            <p:ph type="ftr" sz="quarter" idx="11"/>
          </p:nvPr>
        </p:nvSpPr>
        <p:spPr>
          <a:xfrm>
            <a:off x="609441" y="6481891"/>
            <a:ext cx="5678595" cy="300831"/>
          </a:xfrm>
        </p:spPr>
        <p:txBody>
          <a:bodyPr/>
          <a:lstStyle/>
          <a:p>
            <a:r>
              <a:rPr lang="en-US" smtClean="0"/>
              <a:t>Add a footer</a:t>
            </a:r>
            <a:endParaRPr lang="en-US" dirty="0"/>
          </a:p>
        </p:txBody>
      </p:sp>
      <p:sp>
        <p:nvSpPr>
          <p:cNvPr id="4" name="Slide Number Placeholder 3"/>
          <p:cNvSpPr>
            <a:spLocks noGrp="1"/>
          </p:cNvSpPr>
          <p:nvPr>
            <p:ph type="sldNum" sz="quarter" idx="12"/>
          </p:nvPr>
        </p:nvSpPr>
        <p:spPr>
          <a:xfrm>
            <a:off x="10116725" y="6480969"/>
            <a:ext cx="670385" cy="301752"/>
          </a:xfrm>
        </p:spPr>
        <p:txBody>
          <a:bodyPr/>
          <a:lstStyle/>
          <a:p>
            <a:fld id="{2A013F82-EE5E-44EE-A61D-E31C6657F26F}" type="slidenum">
              <a:rPr lang="en-IN" smtClean="0"/>
              <a:pPr/>
              <a:t>‹#›</a:t>
            </a:fld>
            <a:endParaRPr lang="en-IN"/>
          </a:p>
        </p:txBody>
      </p:sp>
    </p:spTree>
  </p:cSld>
  <p:clrMapOvr>
    <a:masterClrMapping/>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92532" y="367664"/>
            <a:ext cx="1218883" cy="5943600"/>
          </a:xfrm>
        </p:spPr>
        <p:txBody>
          <a:bodyPr vert="vert270" anchor="b"/>
          <a:lstStyle>
            <a:lvl1pPr marL="0" marR="18288" algn="r">
              <a:spcBef>
                <a:spcPts val="0"/>
              </a:spcBef>
              <a:buNone/>
              <a:defRPr sz="2900" b="0" cap="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1514080" y="367664"/>
            <a:ext cx="3250353" cy="5943600"/>
          </a:xfrm>
        </p:spPr>
        <p:txBody>
          <a:bodyPr anchor="t"/>
          <a:lstStyle>
            <a:lvl1pPr marL="0" indent="0">
              <a:spcBef>
                <a:spcPts val="0"/>
              </a:spcBef>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867066" y="320040"/>
            <a:ext cx="7032952" cy="5989320"/>
          </a:xfrm>
        </p:spPr>
        <p:txBody>
          <a:bodyPr/>
          <a:lstStyle>
            <a:lvl1pPr>
              <a:spcBef>
                <a:spcPts val="0"/>
              </a:spcBef>
              <a:defRPr sz="3000"/>
            </a:lvl1pPr>
            <a:lvl2pPr>
              <a:defRPr sz="26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8369788" y="6556248"/>
            <a:ext cx="2844059" cy="301752"/>
          </a:xfrm>
        </p:spPr>
        <p:txBody>
          <a:bodyPr/>
          <a:lstStyle>
            <a:lvl1pPr>
              <a:defRPr sz="900"/>
            </a:lvl1pPr>
          </a:lstStyle>
          <a:p>
            <a:fld id="{03F41C87-7AD9-4845-A077-840E4A0F3F06}" type="datetimeFigureOut">
              <a:rPr lang="en-US" smtClean="0"/>
              <a:pPr/>
              <a:t>11/4/2021</a:t>
            </a:fld>
            <a:endParaRPr lang="en-US"/>
          </a:p>
        </p:txBody>
      </p:sp>
      <p:sp>
        <p:nvSpPr>
          <p:cNvPr id="6" name="Footer Placeholder 5"/>
          <p:cNvSpPr>
            <a:spLocks noGrp="1"/>
          </p:cNvSpPr>
          <p:nvPr>
            <p:ph type="ftr" sz="quarter" idx="11"/>
          </p:nvPr>
        </p:nvSpPr>
        <p:spPr>
          <a:xfrm>
            <a:off x="1514080" y="6556248"/>
            <a:ext cx="6855708" cy="301752"/>
          </a:xfrm>
        </p:spPr>
        <p:txBody>
          <a:bodyPr/>
          <a:lstStyle>
            <a:lvl1pPr>
              <a:defRPr sz="900"/>
            </a:lvl1pPr>
          </a:lstStyle>
          <a:p>
            <a:r>
              <a:rPr lang="en-US" smtClean="0"/>
              <a:t>Add a footer</a:t>
            </a:r>
            <a:endParaRPr lang="en-US" dirty="0"/>
          </a:p>
        </p:txBody>
      </p:sp>
      <p:sp>
        <p:nvSpPr>
          <p:cNvPr id="7" name="Slide Number Placeholder 6"/>
          <p:cNvSpPr>
            <a:spLocks noGrp="1"/>
          </p:cNvSpPr>
          <p:nvPr>
            <p:ph type="sldNum" sz="quarter" idx="12"/>
          </p:nvPr>
        </p:nvSpPr>
        <p:spPr>
          <a:xfrm>
            <a:off x="11211181" y="6556248"/>
            <a:ext cx="670385" cy="301752"/>
          </a:xfrm>
        </p:spPr>
        <p:txBody>
          <a:bodyPr/>
          <a:lstStyle>
            <a:lvl1pPr>
              <a:defRPr sz="900"/>
            </a:lvl1pPr>
          </a:lstStyle>
          <a:p>
            <a:fld id="{2A013F82-EE5E-44EE-A61D-E31C6657F26F}"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92532" y="150896"/>
            <a:ext cx="1218883" cy="6400800"/>
          </a:xfrm>
        </p:spPr>
        <p:txBody>
          <a:bodyPr vert="vert270" anchor="b"/>
          <a:lstStyle>
            <a:lvl1pPr marL="0" algn="l">
              <a:buNone/>
              <a:defRPr sz="3000" b="0" cap="all" baseline="0"/>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517254" y="373966"/>
            <a:ext cx="9775438" cy="5486400"/>
          </a:xfrm>
          <a:solidFill>
            <a:schemeClr val="bg2">
              <a:shade val="50000"/>
            </a:schemeClr>
          </a:solidFill>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1523603" y="5867400"/>
            <a:ext cx="9775438" cy="685800"/>
          </a:xfrm>
          <a:solidFill>
            <a:schemeClr val="accent1">
              <a:alpha val="15000"/>
            </a:schemeClr>
          </a:solidFill>
          <a:ln>
            <a:solidFill>
              <a:schemeClr val="accent1"/>
            </a:solidFill>
            <a:miter lim="800000"/>
          </a:ln>
        </p:spPr>
        <p:txBody>
          <a:bodyPr/>
          <a:lstStyle>
            <a:lvl1pPr marL="0" indent="0">
              <a:spcBef>
                <a:spcPts val="0"/>
              </a:spcBef>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8142135" y="6556248"/>
            <a:ext cx="2803430" cy="301752"/>
          </a:xfrm>
        </p:spPr>
        <p:txBody>
          <a:bodyPr/>
          <a:lstStyle>
            <a:lvl1pPr>
              <a:defRPr sz="900"/>
            </a:lvl1pPr>
          </a:lstStyle>
          <a:p>
            <a:fld id="{0106B4A3-4212-4E39-93DE-E053E8F69C28}" type="datetimeFigureOut">
              <a:rPr lang="en-US" smtClean="0"/>
              <a:pPr/>
              <a:t>11/4/2021</a:t>
            </a:fld>
            <a:endParaRPr lang="en-US"/>
          </a:p>
        </p:txBody>
      </p:sp>
      <p:sp>
        <p:nvSpPr>
          <p:cNvPr id="6" name="Footer Placeholder 5"/>
          <p:cNvSpPr>
            <a:spLocks noGrp="1"/>
          </p:cNvSpPr>
          <p:nvPr>
            <p:ph type="ftr" sz="quarter" idx="11"/>
          </p:nvPr>
        </p:nvSpPr>
        <p:spPr>
          <a:xfrm>
            <a:off x="1560170" y="6557169"/>
            <a:ext cx="6595711" cy="301752"/>
          </a:xfrm>
        </p:spPr>
        <p:txBody>
          <a:bodyPr/>
          <a:lstStyle>
            <a:lvl1pPr>
              <a:defRPr sz="900"/>
            </a:lvl1pPr>
          </a:lstStyle>
          <a:p>
            <a:endParaRPr kumimoji="0" lang="en-US"/>
          </a:p>
        </p:txBody>
      </p:sp>
      <p:sp>
        <p:nvSpPr>
          <p:cNvPr id="7" name="Slide Number Placeholder 6"/>
          <p:cNvSpPr>
            <a:spLocks noGrp="1"/>
          </p:cNvSpPr>
          <p:nvPr>
            <p:ph type="sldNum" sz="quarter" idx="12"/>
          </p:nvPr>
        </p:nvSpPr>
        <p:spPr>
          <a:xfrm>
            <a:off x="10953403" y="6556248"/>
            <a:ext cx="487553" cy="301752"/>
          </a:xfrm>
        </p:spPr>
        <p:txBody>
          <a:bodyPr/>
          <a:lstStyle>
            <a:lvl1pPr algn="ctr">
              <a:defRPr sz="900"/>
            </a:lvl1pPr>
          </a:lstStyle>
          <a:p>
            <a:fld id="{A3DCDF73-85D2-4237-9B32-053DBDB0C312}" type="slidenum">
              <a:rPr kumimoji="0" lang="en-US" smtClean="0"/>
              <a:pPr/>
              <a:t>‹#›</a:t>
            </a:fld>
            <a:endParaRPr kumimoji="0" lang="en-US"/>
          </a:p>
        </p:txBody>
      </p:sp>
    </p:spTree>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11" name="Right Triangle 10"/>
          <p:cNvSpPr/>
          <p:nvPr/>
        </p:nvSpPr>
        <p:spPr>
          <a:xfrm>
            <a:off x="9376" y="14069"/>
            <a:ext cx="12170073" cy="6836899"/>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cxnSp>
        <p:nvCxnSpPr>
          <p:cNvPr id="8" name="Straight Connector 7"/>
          <p:cNvCxnSpPr/>
          <p:nvPr/>
        </p:nvCxnSpPr>
        <p:spPr>
          <a:xfrm>
            <a:off x="0" y="7035"/>
            <a:ext cx="12179449"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10800000" flipV="1">
            <a:off x="8622813" y="4948410"/>
            <a:ext cx="3562887"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2" name="Title Placeholder 21"/>
          <p:cNvSpPr>
            <a:spLocks noGrp="1"/>
          </p:cNvSpPr>
          <p:nvPr>
            <p:ph type="title"/>
          </p:nvPr>
        </p:nvSpPr>
        <p:spPr>
          <a:xfrm>
            <a:off x="609441" y="267494"/>
            <a:ext cx="10969943" cy="1399032"/>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609441" y="1882808"/>
            <a:ext cx="10969943" cy="4572000"/>
          </a:xfrm>
          <a:prstGeom prst="rect">
            <a:avLst/>
          </a:prstGeom>
        </p:spPr>
        <p:txBody>
          <a:bodyPr vert="horz" anchor="t">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386944" y="6480969"/>
            <a:ext cx="2844059" cy="301752"/>
          </a:xfrm>
          <a:prstGeom prst="rect">
            <a:avLst/>
          </a:prstGeom>
        </p:spPr>
        <p:txBody>
          <a:bodyPr vert="horz" anchor="b"/>
          <a:lstStyle>
            <a:lvl1pPr algn="l" eaLnBrk="1" latinLnBrk="0" hangingPunct="1">
              <a:defRPr kumimoji="0" sz="1000" b="0">
                <a:solidFill>
                  <a:schemeClr val="tx1"/>
                </a:solidFill>
              </a:defRPr>
            </a:lvl1pPr>
          </a:lstStyle>
          <a:p>
            <a:fld id="{03F41C87-7AD9-4845-A077-840E4A0F3F06}" type="datetimeFigureOut">
              <a:rPr lang="en-US" smtClean="0"/>
              <a:pPr/>
              <a:t>11/4/2021</a:t>
            </a:fld>
            <a:endParaRPr lang="en-US"/>
          </a:p>
        </p:txBody>
      </p:sp>
      <p:sp>
        <p:nvSpPr>
          <p:cNvPr id="3" name="Footer Placeholder 2"/>
          <p:cNvSpPr>
            <a:spLocks noGrp="1"/>
          </p:cNvSpPr>
          <p:nvPr>
            <p:ph type="ftr" sz="quarter" idx="3"/>
          </p:nvPr>
        </p:nvSpPr>
        <p:spPr>
          <a:xfrm>
            <a:off x="609441" y="6481891"/>
            <a:ext cx="5678595" cy="300831"/>
          </a:xfrm>
          <a:prstGeom prst="rect">
            <a:avLst/>
          </a:prstGeom>
        </p:spPr>
        <p:txBody>
          <a:bodyPr vert="horz" anchor="b"/>
          <a:lstStyle>
            <a:lvl1pPr algn="r" eaLnBrk="1" latinLnBrk="0" hangingPunct="1">
              <a:defRPr kumimoji="0" sz="1000">
                <a:solidFill>
                  <a:schemeClr val="tx1"/>
                </a:solidFill>
              </a:defRPr>
            </a:lvl1pPr>
          </a:lstStyle>
          <a:p>
            <a:r>
              <a:rPr lang="en-US" smtClean="0"/>
              <a:t>Add a footer</a:t>
            </a:r>
            <a:endParaRPr lang="en-US" dirty="0"/>
          </a:p>
        </p:txBody>
      </p:sp>
      <p:sp>
        <p:nvSpPr>
          <p:cNvPr id="23" name="Slide Number Placeholder 22"/>
          <p:cNvSpPr>
            <a:spLocks noGrp="1"/>
          </p:cNvSpPr>
          <p:nvPr>
            <p:ph type="sldNum" sz="quarter" idx="4"/>
          </p:nvPr>
        </p:nvSpPr>
        <p:spPr>
          <a:xfrm>
            <a:off x="10116725" y="6480969"/>
            <a:ext cx="670385" cy="301752"/>
          </a:xfrm>
          <a:prstGeom prst="rect">
            <a:avLst/>
          </a:prstGeom>
        </p:spPr>
        <p:txBody>
          <a:bodyPr vert="horz" anchor="b"/>
          <a:lstStyle>
            <a:lvl1pPr algn="ctr" eaLnBrk="1" latinLnBrk="0" hangingPunct="1">
              <a:defRPr kumimoji="0" sz="1200">
                <a:solidFill>
                  <a:schemeClr val="tx1"/>
                </a:solidFill>
              </a:defRPr>
            </a:lvl1pPr>
          </a:lstStyle>
          <a:p>
            <a:fld id="{2A013F82-EE5E-44EE-A61D-E31C6657F26F}"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med">
    <p:fade/>
  </p:transition>
  <p:timing>
    <p:tnLst>
      <p:par>
        <p:cTn id="1" dur="indefinite" restart="never" nodeType="tmRoot"/>
      </p:par>
    </p:tnLst>
  </p:timing>
  <p:txStyles>
    <p:titleStyle>
      <a:lvl1pPr marL="484632"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p:titleStyle>
    <p:bodyStyle>
      <a:lvl1pPr marL="448056"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822960" indent="-285750" algn="l" rtl="0" eaLnBrk="1" latinLnBrk="0" hangingPunct="1">
        <a:spcBef>
          <a:spcPct val="20000"/>
        </a:spcBef>
        <a:buClr>
          <a:schemeClr val="accent1"/>
        </a:buClr>
        <a:buSzPct val="95000"/>
        <a:buFont typeface="Verdana"/>
        <a:buChar char="›"/>
        <a:defRPr kumimoji="0" sz="2600" kern="1200">
          <a:solidFill>
            <a:schemeClr val="tx1"/>
          </a:solidFill>
          <a:latin typeface="+mn-lt"/>
          <a:ea typeface="+mn-ea"/>
          <a:cs typeface="+mn-cs"/>
        </a:defRPr>
      </a:lvl2pPr>
      <a:lvl3pPr marL="1106424" indent="-228600" algn="l" rtl="0" eaLnBrk="1" latinLnBrk="0" hangingPunct="1">
        <a:spcBef>
          <a:spcPct val="20000"/>
        </a:spcBef>
        <a:buClr>
          <a:schemeClr val="accent1"/>
        </a:buClr>
        <a:buFont typeface="Wingdings 2"/>
        <a:buChar char=""/>
        <a:defRPr kumimoji="0" sz="2400" kern="1200">
          <a:solidFill>
            <a:schemeClr val="tx1"/>
          </a:solidFill>
          <a:latin typeface="+mn-lt"/>
          <a:ea typeface="+mn-ea"/>
          <a:cs typeface="+mn-cs"/>
        </a:defRPr>
      </a:lvl3pPr>
      <a:lvl4pPr marL="1371600" indent="-210312" algn="l" rtl="0" eaLnBrk="1" latinLnBrk="0" hangingPunct="1">
        <a:spcBef>
          <a:spcPct val="20000"/>
        </a:spcBef>
        <a:buClr>
          <a:schemeClr val="accent1"/>
        </a:buClr>
        <a:buFont typeface="Wingdings 2"/>
        <a:buChar char=""/>
        <a:defRPr kumimoji="0" sz="2000" kern="1200">
          <a:solidFill>
            <a:schemeClr val="tx1"/>
          </a:solidFill>
          <a:latin typeface="+mn-lt"/>
          <a:ea typeface="+mn-ea"/>
          <a:cs typeface="+mn-cs"/>
        </a:defRPr>
      </a:lvl4pPr>
      <a:lvl5pPr marL="1600200" indent="-210312" algn="l" rtl="0" eaLnBrk="1" latinLnBrk="0" hangingPunct="1">
        <a:spcBef>
          <a:spcPct val="20000"/>
        </a:spcBef>
        <a:buClr>
          <a:schemeClr val="accent1">
            <a:tint val="75000"/>
          </a:schemeClr>
        </a:buClr>
        <a:buFont typeface="Wingdings 2"/>
        <a:buChar char=""/>
        <a:defRPr kumimoji="0" sz="1900" kern="1200">
          <a:solidFill>
            <a:schemeClr val="tx1"/>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kumimoji="0"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researchgate.net/publication/346412647_E-retail_factors_for_customer_activation_and_retention_An_empirical_study_from_Indian_e-commerce_customer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en.wikipedia.org/wiki/Customer_service" TargetMode="External"/><Relationship Id="rId3" Type="http://schemas.openxmlformats.org/officeDocument/2006/relationships/hyperlink" Target="https://en.wikipedia.org/wiki/Product_(business)" TargetMode="External"/><Relationship Id="rId7" Type="http://schemas.openxmlformats.org/officeDocument/2006/relationships/hyperlink" Target="https://en.wikipedia.org/wiki/Shareholder_value" TargetMode="External"/><Relationship Id="rId2" Type="http://schemas.openxmlformats.org/officeDocument/2006/relationships/hyperlink" Target="https://en.wikipedia.org/wiki/Customer_switching" TargetMode="External"/><Relationship Id="rId1" Type="http://schemas.openxmlformats.org/officeDocument/2006/relationships/slideLayout" Target="../slideLayouts/slideLayout4.xml"/><Relationship Id="rId6" Type="http://schemas.openxmlformats.org/officeDocument/2006/relationships/hyperlink" Target="https://en.wikipedia.org/wiki/Customer_loyalty" TargetMode="External"/><Relationship Id="rId5" Type="http://schemas.openxmlformats.org/officeDocument/2006/relationships/hyperlink" Target="https://en.wikipedia.org/wiki/Brand" TargetMode="External"/><Relationship Id="rId10" Type="http://schemas.openxmlformats.org/officeDocument/2006/relationships/image" Target="../media/image4.png"/><Relationship Id="rId4" Type="http://schemas.openxmlformats.org/officeDocument/2006/relationships/hyperlink" Target="https://en.wikipedia.org/wiki/Marketplace" TargetMode="External"/><Relationship Id="rId9" Type="http://schemas.openxmlformats.org/officeDocument/2006/relationships/hyperlink" Target="https://en.wikipedia.org/wiki/Customer_Succes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 name="Title 21">
            <a:extLst>
              <a:ext uri="{FF2B5EF4-FFF2-40B4-BE49-F238E27FC236}">
                <a16:creationId xmlns="" xmlns:a16="http://schemas.microsoft.com/office/drawing/2014/main" id="{0F1F20B2-E962-49E5-9607-1C1067C7F4D9}"/>
              </a:ext>
            </a:extLst>
          </p:cNvPr>
          <p:cNvSpPr>
            <a:spLocks noGrp="1"/>
          </p:cNvSpPr>
          <p:nvPr>
            <p:ph type="ctrTitle"/>
          </p:nvPr>
        </p:nvSpPr>
        <p:spPr>
          <a:xfrm>
            <a:off x="1520824" y="404664"/>
            <a:ext cx="5945188" cy="1728192"/>
          </a:xfrm>
          <a:solidFill>
            <a:schemeClr val="accent4">
              <a:lumMod val="50000"/>
            </a:schemeClr>
          </a:solidFill>
        </p:spPr>
        <p:style>
          <a:lnRef idx="1">
            <a:schemeClr val="accent3"/>
          </a:lnRef>
          <a:fillRef idx="2">
            <a:schemeClr val="accent3"/>
          </a:fillRef>
          <a:effectRef idx="1">
            <a:schemeClr val="accent3"/>
          </a:effectRef>
          <a:fontRef idx="minor">
            <a:schemeClr val="dk1"/>
          </a:fontRef>
        </p:style>
        <p:txBody>
          <a:bodyPr>
            <a:normAutofit fontScale="90000"/>
            <a:scene3d>
              <a:camera prst="orthographicFront"/>
              <a:lightRig rig="glow" dir="tl">
                <a:rot lat="0" lon="0" rev="5400000"/>
              </a:lightRig>
            </a:scene3d>
            <a:sp3d contourW="12700">
              <a:bevelT w="25400" h="25400"/>
              <a:contourClr>
                <a:schemeClr val="accent6">
                  <a:shade val="73000"/>
                </a:schemeClr>
              </a:contourClr>
            </a:sp3d>
          </a:bodyPr>
          <a:lstStyle/>
          <a:p>
            <a:pPr algn="ctr"/>
            <a:r>
              <a:rPr lang="en-IN" sz="3600" b="1" i="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Project  ON</a:t>
            </a:r>
            <a:r>
              <a:rPr lang="en-IN" sz="3600" b="1" i="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
            </a:r>
            <a:br>
              <a:rPr lang="en-IN" sz="3600" b="1" i="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br>
            <a:r>
              <a:rPr lang="en-IN" sz="44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
            </a:r>
            <a:br>
              <a:rPr lang="en-IN" sz="44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br>
            <a:r>
              <a:rPr lang="en-IN" sz="36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“CUSTOMER RETENTION”</a:t>
            </a:r>
            <a:endParaRPr lang="en-IN" sz="36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3" name="Subtitle 2"/>
          <p:cNvSpPr>
            <a:spLocks noGrp="1"/>
          </p:cNvSpPr>
          <p:nvPr>
            <p:ph type="subTitle" idx="1"/>
          </p:nvPr>
        </p:nvSpPr>
        <p:spPr>
          <a:xfrm>
            <a:off x="1557908" y="5949280"/>
            <a:ext cx="7525915" cy="648072"/>
          </a:xfrm>
        </p:spPr>
        <p:style>
          <a:lnRef idx="1">
            <a:schemeClr val="accent5"/>
          </a:lnRef>
          <a:fillRef idx="3">
            <a:schemeClr val="accent5"/>
          </a:fillRef>
          <a:effectRef idx="2">
            <a:schemeClr val="accent5"/>
          </a:effectRef>
          <a:fontRef idx="minor">
            <a:schemeClr val="lt1"/>
          </a:fontRef>
        </p:style>
        <p:txBody>
          <a:bodyP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b="1" i="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a:t>
            </a:r>
            <a:r>
              <a:rPr lang="en-US" b="1" i="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Presented </a:t>
            </a:r>
            <a:r>
              <a:rPr lang="en-US" b="1" i="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By: </a:t>
            </a:r>
            <a:r>
              <a:rPr lang="en-US" b="1" i="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Mr. T.N.K PRAVEEN</a:t>
            </a:r>
            <a:endParaRPr lang="en-US" b="1" i="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pic>
        <p:nvPicPr>
          <p:cNvPr id="7" name="Picture 6" descr="Untitled.png"/>
          <p:cNvPicPr>
            <a:picLocks noChangeAspect="1"/>
          </p:cNvPicPr>
          <p:nvPr/>
        </p:nvPicPr>
        <p:blipFill>
          <a:blip r:embed="rId2" cstate="print"/>
          <a:stretch>
            <a:fillRect/>
          </a:stretch>
        </p:blipFill>
        <p:spPr>
          <a:xfrm>
            <a:off x="621804" y="2204864"/>
            <a:ext cx="9361040" cy="3528392"/>
          </a:xfrm>
          <a:prstGeom prst="rect">
            <a:avLst/>
          </a:prstGeom>
          <a:effectLst>
            <a:softEdge rad="317500"/>
          </a:effectLst>
        </p:spPr>
      </p:pic>
    </p:spTree>
    <p:extLst>
      <p:ext uri="{BB962C8B-B14F-4D97-AF65-F5344CB8AC3E}">
        <p14:creationId xmlns="" xmlns:p14="http://schemas.microsoft.com/office/powerpoint/2010/main" val="232011556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CHECKING FULL INFORMATION ABOUT THE DATA :-</a:t>
            </a:r>
            <a:endParaRPr lang="en-IN"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3" name="Content Placeholder 2"/>
          <p:cNvSpPr>
            <a:spLocks noGrp="1"/>
          </p:cNvSpPr>
          <p:nvPr>
            <p:ph idx="1"/>
          </p:nvPr>
        </p:nvSpPr>
        <p:spPr/>
        <p:txBody>
          <a:bodyPr/>
          <a:lstStyle/>
          <a:p>
            <a:r>
              <a:rPr lang="en-US" dirty="0" smtClean="0"/>
              <a:t>By the info() function found the full details about the data.</a:t>
            </a:r>
            <a:endParaRPr lang="en-IN" dirty="0"/>
          </a:p>
        </p:txBody>
      </p:sp>
      <p:pic>
        <p:nvPicPr>
          <p:cNvPr id="4" name="Picture 3" descr="inform.png"/>
          <p:cNvPicPr>
            <a:picLocks noChangeAspect="1"/>
          </p:cNvPicPr>
          <p:nvPr/>
        </p:nvPicPr>
        <p:blipFill>
          <a:blip r:embed="rId2" cstate="print"/>
          <a:stretch>
            <a:fillRect/>
          </a:stretch>
        </p:blipFill>
        <p:spPr>
          <a:xfrm>
            <a:off x="3142084" y="2636912"/>
            <a:ext cx="6408712" cy="3831502"/>
          </a:xfrm>
          <a:prstGeom prst="rect">
            <a:avLst/>
          </a:prstGeom>
        </p:spPr>
      </p:pic>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EXTRAPOLATORY DATA ANALYSIS (EDA):-</a:t>
            </a:r>
            <a:endParaRPr lang="en-IN"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3" name="Content Placeholder 2"/>
          <p:cNvSpPr>
            <a:spLocks noGrp="1"/>
          </p:cNvSpPr>
          <p:nvPr>
            <p:ph idx="1"/>
          </p:nvPr>
        </p:nvSpPr>
        <p:spPr/>
        <p:txBody>
          <a:bodyPr/>
          <a:lstStyle/>
          <a:p>
            <a:r>
              <a:rPr lang="en-US" dirty="0" smtClean="0"/>
              <a:t>Checking Missing/Null values of Data Set.</a:t>
            </a:r>
          </a:p>
          <a:p>
            <a:endParaRPr lang="en-IN" dirty="0"/>
          </a:p>
        </p:txBody>
      </p:sp>
      <p:pic>
        <p:nvPicPr>
          <p:cNvPr id="4" name="Picture 3" descr="miss.png"/>
          <p:cNvPicPr>
            <a:picLocks noChangeAspect="1"/>
          </p:cNvPicPr>
          <p:nvPr/>
        </p:nvPicPr>
        <p:blipFill>
          <a:blip r:embed="rId2" cstate="print"/>
          <a:stretch>
            <a:fillRect/>
          </a:stretch>
        </p:blipFill>
        <p:spPr>
          <a:xfrm>
            <a:off x="2710036" y="2564904"/>
            <a:ext cx="7632848" cy="396044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8964487" cy="1103784"/>
          </a:xfrm>
        </p:spPr>
        <p:txBody>
          <a:bodyPr>
            <a:normAutofit fontScale="90000"/>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EXTRAPOLATORY </a:t>
            </a:r>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DATA ANALAYSIS </a:t>
            </a:r>
            <a:b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br>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(EDA):-</a:t>
            </a:r>
            <a:endParaRPr lang="en-IN"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3" name="Content Placeholder 2"/>
          <p:cNvSpPr>
            <a:spLocks noGrp="1"/>
          </p:cNvSpPr>
          <p:nvPr>
            <p:ph idx="1"/>
          </p:nvPr>
        </p:nvSpPr>
        <p:spPr>
          <a:xfrm>
            <a:off x="621804" y="1484784"/>
            <a:ext cx="10969943" cy="4572000"/>
          </a:xfrm>
        </p:spPr>
        <p:txBody>
          <a:bodyPr/>
          <a:lstStyle/>
          <a:p>
            <a:r>
              <a:rPr lang="en-US" dirty="0" smtClean="0"/>
              <a:t>As in above checked and clear that there is no missing data Available in Data set.</a:t>
            </a:r>
          </a:p>
          <a:p>
            <a:r>
              <a:rPr lang="en-US" dirty="0" smtClean="0"/>
              <a:t>Now checking through Graphically </a:t>
            </a:r>
            <a:r>
              <a:rPr lang="en-US" dirty="0" err="1" smtClean="0"/>
              <a:t>i.e</a:t>
            </a:r>
            <a:r>
              <a:rPr lang="en-US" dirty="0" smtClean="0"/>
              <a:t> by Heat Map visualization.</a:t>
            </a:r>
          </a:p>
          <a:p>
            <a:r>
              <a:rPr lang="en-US" dirty="0" smtClean="0"/>
              <a:t>Heat Map is used to check Null/Missing Data.</a:t>
            </a:r>
          </a:p>
          <a:p>
            <a:endParaRPr lang="en-IN" dirty="0"/>
          </a:p>
        </p:txBody>
      </p:sp>
      <p:pic>
        <p:nvPicPr>
          <p:cNvPr id="4" name="Picture 3" descr="heat map.png"/>
          <p:cNvPicPr>
            <a:picLocks noChangeAspect="1"/>
          </p:cNvPicPr>
          <p:nvPr/>
        </p:nvPicPr>
        <p:blipFill>
          <a:blip r:embed="rId2" cstate="print"/>
          <a:stretch>
            <a:fillRect/>
          </a:stretch>
        </p:blipFill>
        <p:spPr>
          <a:xfrm>
            <a:off x="693812" y="4077072"/>
            <a:ext cx="10873208" cy="26642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VISUALIZATION</a:t>
            </a:r>
            <a:b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br>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(COUNT PLOT):-</a:t>
            </a:r>
            <a:endParaRPr lang="en-IN"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pic>
        <p:nvPicPr>
          <p:cNvPr id="8" name="Content Placeholder 7" descr="pl.png"/>
          <p:cNvPicPr>
            <a:picLocks noGrp="1" noChangeAspect="1"/>
          </p:cNvPicPr>
          <p:nvPr>
            <p:ph idx="1"/>
          </p:nvPr>
        </p:nvPicPr>
        <p:blipFill>
          <a:blip r:embed="rId2" cstate="print"/>
          <a:stretch>
            <a:fillRect/>
          </a:stretch>
        </p:blipFill>
        <p:spPr>
          <a:xfrm>
            <a:off x="1989956" y="2276872"/>
            <a:ext cx="8640960" cy="432048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5" name="Rectangle 4"/>
          <p:cNvSpPr/>
          <p:nvPr/>
        </p:nvSpPr>
        <p:spPr>
          <a:xfrm>
            <a:off x="2566020" y="1628800"/>
            <a:ext cx="7776864" cy="455125"/>
          </a:xfrm>
          <a:prstGeom prst="rect">
            <a:avLst/>
          </a:prstGeom>
        </p:spPr>
        <p:txBody>
          <a:bodyPr wrap="square">
            <a:spAutoFit/>
          </a:bodyPr>
          <a:lstStyle/>
          <a:p>
            <a:pPr marL="342900" lvl="0" indent="-342900">
              <a:lnSpc>
                <a:spcPct val="107000"/>
              </a:lnSpc>
              <a:spcBef>
                <a:spcPts val="300"/>
              </a:spcBef>
              <a:spcAft>
                <a:spcPts val="300"/>
              </a:spcAft>
            </a:pPr>
            <a:r>
              <a:rPr lang="en-US" dirty="0" smtClean="0">
                <a:latin typeface="Century" panose="02040604050505020304" pitchFamily="18" charset="0"/>
                <a:cs typeface="Times New Roman" panose="02020603050405020304" pitchFamily="18" charset="0"/>
              </a:rPr>
              <a:t>      </a:t>
            </a:r>
            <a:r>
              <a:rPr lang="en-US" sz="2400" dirty="0" smtClean="0">
                <a:latin typeface="Century" panose="02040604050505020304" pitchFamily="18" charset="0"/>
                <a:cs typeface="Times New Roman" panose="02020603050405020304" pitchFamily="18" charset="0"/>
              </a:rPr>
              <a:t>Now checking count plot for </a:t>
            </a:r>
            <a:r>
              <a:rPr lang="en-US" sz="2400" b="1" dirty="0" smtClean="0">
                <a:latin typeface="Century" panose="02040604050505020304" pitchFamily="18" charset="0"/>
                <a:cs typeface="Times New Roman" panose="02020603050405020304" pitchFamily="18" charset="0"/>
              </a:rPr>
              <a:t>Gender</a:t>
            </a:r>
            <a:r>
              <a:rPr lang="en-US" sz="2400" dirty="0" smtClean="0">
                <a:latin typeface="Century" panose="02040604050505020304" pitchFamily="18" charset="0"/>
                <a:cs typeface="Times New Roman" panose="02020603050405020304" pitchFamily="18" charset="0"/>
              </a:rPr>
              <a:t> column.</a:t>
            </a:r>
            <a:endParaRPr lang="en-IN" sz="2400" dirty="0">
              <a:latin typeface="Century" panose="02040604050505020304" pitchFamily="18" charset="0"/>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VISUALIZATION</a:t>
            </a:r>
            <a:b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br>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(COUNT PLOT):-</a:t>
            </a:r>
            <a:endParaRPr lang="en-IN"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5" name="Content Placeholder 4"/>
          <p:cNvSpPr>
            <a:spLocks noGrp="1"/>
          </p:cNvSpPr>
          <p:nvPr>
            <p:ph idx="1"/>
          </p:nvPr>
        </p:nvSpPr>
        <p:spPr>
          <a:xfrm>
            <a:off x="621804" y="1628800"/>
            <a:ext cx="10969943" cy="4572000"/>
          </a:xfrm>
        </p:spPr>
        <p:txBody>
          <a:bodyPr/>
          <a:lstStyle/>
          <a:p>
            <a:r>
              <a:rPr lang="en-US" dirty="0" smtClean="0"/>
              <a:t>Using Count plot for </a:t>
            </a:r>
            <a:r>
              <a:rPr lang="en-US" b="1" dirty="0" smtClean="0"/>
              <a:t>Age</a:t>
            </a:r>
            <a:r>
              <a:rPr lang="en-US" dirty="0" smtClean="0"/>
              <a:t> column. </a:t>
            </a:r>
            <a:endParaRPr lang="en-IN" dirty="0"/>
          </a:p>
        </p:txBody>
      </p:sp>
      <p:pic>
        <p:nvPicPr>
          <p:cNvPr id="6" name="Picture 5" descr="cp.png"/>
          <p:cNvPicPr>
            <a:picLocks noChangeAspect="1"/>
          </p:cNvPicPr>
          <p:nvPr/>
        </p:nvPicPr>
        <p:blipFill>
          <a:blip r:embed="rId2" cstate="print"/>
          <a:stretch>
            <a:fillRect/>
          </a:stretch>
        </p:blipFill>
        <p:spPr>
          <a:xfrm>
            <a:off x="5878387" y="2324053"/>
            <a:ext cx="6048673" cy="434530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Picture 6" descr="aaag.png"/>
          <p:cNvPicPr>
            <a:picLocks noChangeAspect="1"/>
          </p:cNvPicPr>
          <p:nvPr/>
        </p:nvPicPr>
        <p:blipFill>
          <a:blip r:embed="rId3" cstate="print">
            <a:lum/>
          </a:blip>
          <a:stretch>
            <a:fillRect/>
          </a:stretch>
        </p:blipFill>
        <p:spPr>
          <a:xfrm>
            <a:off x="693812" y="2492896"/>
            <a:ext cx="5040560" cy="4176464"/>
          </a:xfrm>
          <a:prstGeom prst="rect">
            <a:avLst/>
          </a:prstGeom>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VISUALIZATION</a:t>
            </a:r>
            <a:b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br>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(COUNT PLOT):-</a:t>
            </a:r>
            <a:endParaRPr lang="en-IN"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3" name="Content Placeholder 2"/>
          <p:cNvSpPr>
            <a:spLocks noGrp="1"/>
          </p:cNvSpPr>
          <p:nvPr>
            <p:ph idx="1"/>
          </p:nvPr>
        </p:nvSpPr>
        <p:spPr/>
        <p:txBody>
          <a:bodyPr/>
          <a:lstStyle/>
          <a:p>
            <a:r>
              <a:rPr lang="en-US" dirty="0" smtClean="0"/>
              <a:t>Checking Count Plot for  </a:t>
            </a:r>
            <a:r>
              <a:rPr lang="en-US" b="1" dirty="0" smtClean="0"/>
              <a:t>City </a:t>
            </a:r>
            <a:r>
              <a:rPr lang="en-US" dirty="0" smtClean="0"/>
              <a:t>column.</a:t>
            </a:r>
            <a:endParaRPr lang="en-IN" dirty="0"/>
          </a:p>
        </p:txBody>
      </p:sp>
      <p:pic>
        <p:nvPicPr>
          <p:cNvPr id="4" name="Picture 3" descr="pll.png"/>
          <p:cNvPicPr>
            <a:picLocks noChangeAspect="1"/>
          </p:cNvPicPr>
          <p:nvPr/>
        </p:nvPicPr>
        <p:blipFill>
          <a:blip r:embed="rId2" cstate="print"/>
          <a:stretch>
            <a:fillRect/>
          </a:stretch>
        </p:blipFill>
        <p:spPr>
          <a:xfrm>
            <a:off x="5950396" y="2420888"/>
            <a:ext cx="6048672" cy="427784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Picture 4" descr="cil.png"/>
          <p:cNvPicPr>
            <a:picLocks noChangeAspect="1"/>
          </p:cNvPicPr>
          <p:nvPr/>
        </p:nvPicPr>
        <p:blipFill>
          <a:blip r:embed="rId3" cstate="print">
            <a:lum/>
          </a:blip>
          <a:stretch>
            <a:fillRect/>
          </a:stretch>
        </p:blipFill>
        <p:spPr>
          <a:xfrm>
            <a:off x="461635" y="2492896"/>
            <a:ext cx="5377847" cy="4248472"/>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VISUALIZATION</a:t>
            </a:r>
            <a:b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br>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(COUNT PLOT):-</a:t>
            </a:r>
            <a:endParaRPr lang="en-IN"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3" name="Content Placeholder 2"/>
          <p:cNvSpPr>
            <a:spLocks noGrp="1"/>
          </p:cNvSpPr>
          <p:nvPr>
            <p:ph idx="1"/>
          </p:nvPr>
        </p:nvSpPr>
        <p:spPr>
          <a:xfrm>
            <a:off x="1557908" y="1844824"/>
            <a:ext cx="9829799" cy="4324201"/>
          </a:xfrm>
        </p:spPr>
        <p:txBody>
          <a:bodyPr/>
          <a:lstStyle/>
          <a:p>
            <a:r>
              <a:rPr lang="en-US" dirty="0" smtClean="0"/>
              <a:t>Using Count plot for </a:t>
            </a:r>
            <a:r>
              <a:rPr lang="en-US" b="1" dirty="0" smtClean="0"/>
              <a:t>YearsofOnlineshopping</a:t>
            </a:r>
            <a:r>
              <a:rPr lang="en-US" dirty="0" smtClean="0"/>
              <a:t> column.</a:t>
            </a:r>
          </a:p>
          <a:p>
            <a:endParaRPr lang="en-IN" dirty="0"/>
          </a:p>
        </p:txBody>
      </p:sp>
      <p:pic>
        <p:nvPicPr>
          <p:cNvPr id="8" name="Picture 7" descr="pplt.png"/>
          <p:cNvPicPr>
            <a:picLocks noChangeAspect="1"/>
          </p:cNvPicPr>
          <p:nvPr/>
        </p:nvPicPr>
        <p:blipFill>
          <a:blip r:embed="rId2" cstate="print"/>
          <a:stretch>
            <a:fillRect/>
          </a:stretch>
        </p:blipFill>
        <p:spPr>
          <a:xfrm>
            <a:off x="5116450" y="2420888"/>
            <a:ext cx="6738601" cy="424847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9" name="Picture 8" descr="ob.png"/>
          <p:cNvPicPr>
            <a:picLocks noChangeAspect="1"/>
          </p:cNvPicPr>
          <p:nvPr/>
        </p:nvPicPr>
        <p:blipFill>
          <a:blip r:embed="rId3" cstate="print">
            <a:lum/>
          </a:blip>
          <a:stretch>
            <a:fillRect/>
          </a:stretch>
        </p:blipFill>
        <p:spPr>
          <a:xfrm>
            <a:off x="405780" y="3573016"/>
            <a:ext cx="4608512" cy="2520280"/>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VISUALIZATION</a:t>
            </a:r>
            <a:b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br>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(COUNT PLOT):-</a:t>
            </a:r>
            <a:endParaRPr lang="en-IN"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3" name="Content Placeholder 2"/>
          <p:cNvSpPr>
            <a:spLocks noGrp="1"/>
          </p:cNvSpPr>
          <p:nvPr>
            <p:ph idx="1"/>
          </p:nvPr>
        </p:nvSpPr>
        <p:spPr>
          <a:xfrm>
            <a:off x="1485900" y="1844824"/>
            <a:ext cx="9829799" cy="4187825"/>
          </a:xfrm>
        </p:spPr>
        <p:txBody>
          <a:bodyPr/>
          <a:lstStyle/>
          <a:p>
            <a:r>
              <a:rPr lang="en-US" dirty="0" smtClean="0"/>
              <a:t>Using Count plot for  </a:t>
            </a:r>
            <a:r>
              <a:rPr lang="en-US" b="1" dirty="0" smtClean="0"/>
              <a:t>PurchaseInPastYear </a:t>
            </a:r>
            <a:r>
              <a:rPr lang="en-US" dirty="0" smtClean="0"/>
              <a:t>column</a:t>
            </a:r>
            <a:endParaRPr lang="en-IN" dirty="0"/>
          </a:p>
        </p:txBody>
      </p:sp>
      <p:pic>
        <p:nvPicPr>
          <p:cNvPr id="4" name="Picture 3" descr="lp.png"/>
          <p:cNvPicPr>
            <a:picLocks noChangeAspect="1"/>
          </p:cNvPicPr>
          <p:nvPr/>
        </p:nvPicPr>
        <p:blipFill>
          <a:blip r:embed="rId2" cstate="print"/>
          <a:stretch>
            <a:fillRect/>
          </a:stretch>
        </p:blipFill>
        <p:spPr>
          <a:xfrm>
            <a:off x="6094412" y="2420888"/>
            <a:ext cx="5760640" cy="424847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Picture 4" descr="kl.png"/>
          <p:cNvPicPr>
            <a:picLocks noChangeAspect="1"/>
          </p:cNvPicPr>
          <p:nvPr/>
        </p:nvPicPr>
        <p:blipFill>
          <a:blip r:embed="rId3" cstate="print">
            <a:lum/>
          </a:blip>
          <a:stretch>
            <a:fillRect/>
          </a:stretch>
        </p:blipFill>
        <p:spPr>
          <a:xfrm>
            <a:off x="477788" y="2492896"/>
            <a:ext cx="5400600" cy="4176464"/>
          </a:xfrm>
          <a:prstGeom prst="rect">
            <a:avLst/>
          </a:prstGeom>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41" y="267494"/>
            <a:ext cx="10969943" cy="1433314"/>
          </a:xfrm>
        </p:spPr>
        <p:txBody>
          <a:bodyP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VISUALIZATION</a:t>
            </a:r>
            <a:b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br>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(COUNT PLOT):-</a:t>
            </a:r>
            <a:endParaRPr lang="en-IN"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3" name="Content Placeholder 2"/>
          <p:cNvSpPr>
            <a:spLocks noGrp="1"/>
          </p:cNvSpPr>
          <p:nvPr>
            <p:ph idx="1"/>
          </p:nvPr>
        </p:nvSpPr>
        <p:spPr>
          <a:xfrm>
            <a:off x="621804" y="1700808"/>
            <a:ext cx="10969943" cy="4572000"/>
          </a:xfrm>
        </p:spPr>
        <p:txBody>
          <a:bodyPr/>
          <a:lstStyle/>
          <a:p>
            <a:r>
              <a:rPr lang="en-US" dirty="0" smtClean="0"/>
              <a:t>Using count plot </a:t>
            </a:r>
            <a:r>
              <a:rPr lang="en-US" dirty="0" smtClean="0"/>
              <a:t>for </a:t>
            </a:r>
            <a:r>
              <a:rPr lang="en-US" b="1" dirty="0" smtClean="0"/>
              <a:t>InternetAccess </a:t>
            </a:r>
            <a:r>
              <a:rPr lang="en-US" dirty="0" smtClean="0"/>
              <a:t>column.</a:t>
            </a:r>
          </a:p>
          <a:p>
            <a:pPr>
              <a:buNone/>
            </a:pPr>
            <a:r>
              <a:rPr lang="en-US" dirty="0" smtClean="0"/>
              <a:t> </a:t>
            </a:r>
            <a:endParaRPr lang="en-IN" dirty="0"/>
          </a:p>
        </p:txBody>
      </p:sp>
      <p:pic>
        <p:nvPicPr>
          <p:cNvPr id="4" name="Picture 3" descr="internet.png"/>
          <p:cNvPicPr>
            <a:picLocks noChangeAspect="1"/>
          </p:cNvPicPr>
          <p:nvPr/>
        </p:nvPicPr>
        <p:blipFill>
          <a:blip r:embed="rId2" cstate="print"/>
          <a:stretch>
            <a:fillRect/>
          </a:stretch>
        </p:blipFill>
        <p:spPr>
          <a:xfrm>
            <a:off x="4942284" y="2276872"/>
            <a:ext cx="7056784" cy="432048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Picture 4" descr="ob.png"/>
          <p:cNvPicPr>
            <a:picLocks noChangeAspect="1"/>
          </p:cNvPicPr>
          <p:nvPr/>
        </p:nvPicPr>
        <p:blipFill>
          <a:blip r:embed="rId3" cstate="print">
            <a:lum/>
          </a:blip>
          <a:stretch>
            <a:fillRect/>
          </a:stretch>
        </p:blipFill>
        <p:spPr>
          <a:xfrm>
            <a:off x="189756" y="3573016"/>
            <a:ext cx="4392488" cy="936104"/>
          </a:xfrm>
          <a:prstGeom prst="rect">
            <a:avLst/>
          </a:prstGeom>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VISUALIZATION</a:t>
            </a:r>
            <a:b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br>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(COUNT PLOT):-</a:t>
            </a:r>
            <a:endParaRPr lang="en-IN" dirty="0"/>
          </a:p>
        </p:txBody>
      </p:sp>
      <p:sp>
        <p:nvSpPr>
          <p:cNvPr id="3" name="Content Placeholder 2"/>
          <p:cNvSpPr>
            <a:spLocks noGrp="1"/>
          </p:cNvSpPr>
          <p:nvPr>
            <p:ph idx="1"/>
          </p:nvPr>
        </p:nvSpPr>
        <p:spPr/>
        <p:txBody>
          <a:bodyPr/>
          <a:lstStyle/>
          <a:p>
            <a:r>
              <a:rPr lang="en-US" dirty="0" smtClean="0"/>
              <a:t>Using Count plot for </a:t>
            </a:r>
            <a:r>
              <a:rPr lang="en-US" b="1" dirty="0" smtClean="0"/>
              <a:t>Deviceused column.</a:t>
            </a:r>
            <a:endParaRPr lang="en-IN" dirty="0"/>
          </a:p>
        </p:txBody>
      </p:sp>
      <p:pic>
        <p:nvPicPr>
          <p:cNvPr id="4" name="Picture 3" descr="devi.png"/>
          <p:cNvPicPr>
            <a:picLocks noChangeAspect="1"/>
          </p:cNvPicPr>
          <p:nvPr/>
        </p:nvPicPr>
        <p:blipFill>
          <a:blip r:embed="rId2" cstate="print"/>
          <a:stretch>
            <a:fillRect/>
          </a:stretch>
        </p:blipFill>
        <p:spPr>
          <a:xfrm>
            <a:off x="6022404" y="2564904"/>
            <a:ext cx="6026244" cy="410445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Picture 4" descr="obs1.png"/>
          <p:cNvPicPr>
            <a:picLocks noChangeAspect="1"/>
          </p:cNvPicPr>
          <p:nvPr/>
        </p:nvPicPr>
        <p:blipFill>
          <a:blip r:embed="rId3" cstate="print"/>
          <a:stretch>
            <a:fillRect/>
          </a:stretch>
        </p:blipFill>
        <p:spPr>
          <a:xfrm>
            <a:off x="261764" y="3861048"/>
            <a:ext cx="5423726" cy="648072"/>
          </a:xfrm>
          <a:prstGeom prst="rect">
            <a:avLst/>
          </a:prstGeom>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C76BEB-2FB6-4A8F-B7F5-430BEC94042C}"/>
              </a:ext>
            </a:extLst>
          </p:cNvPr>
          <p:cNvSpPr>
            <a:spLocks noGrp="1"/>
          </p:cNvSpPr>
          <p:nvPr>
            <p:ph type="title"/>
          </p:nvPr>
        </p:nvSpPr>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TOPICS:</a:t>
            </a:r>
            <a:endParaRPr lang="en-IN"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3" name="Content Placeholder 2">
            <a:extLst>
              <a:ext uri="{FF2B5EF4-FFF2-40B4-BE49-F238E27FC236}">
                <a16:creationId xmlns="" xmlns:a16="http://schemas.microsoft.com/office/drawing/2014/main" id="{EA411BC3-7B52-4E0A-8AC4-EA2965D262F3}"/>
              </a:ext>
            </a:extLst>
          </p:cNvPr>
          <p:cNvSpPr>
            <a:spLocks noGrp="1"/>
          </p:cNvSpPr>
          <p:nvPr>
            <p:ph idx="1"/>
          </p:nvPr>
        </p:nvSpPr>
        <p:spPr>
          <a:xfrm>
            <a:off x="1522413" y="1988840"/>
            <a:ext cx="9829799" cy="4680520"/>
          </a:xfrm>
        </p:spPr>
        <p:txBody>
          <a:bodyPr>
            <a:normAutofit fontScale="85000" lnSpcReduction="20000"/>
          </a:bodyPr>
          <a:lstStyle/>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Overview.</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Problem Statement.</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Problem Understanding</a:t>
            </a:r>
            <a:r>
              <a:rPr lang="en-US" dirty="0" smtClean="0">
                <a:solidFill>
                  <a:schemeClr val="tx2"/>
                </a:solidFill>
                <a:latin typeface="Century" panose="02040604050505020304" pitchFamily="18" charset="0"/>
              </a:rPr>
              <a:t>.</a:t>
            </a:r>
            <a:endParaRPr lang="en-US" dirty="0">
              <a:solidFill>
                <a:schemeClr val="tx2"/>
              </a:solidFill>
              <a:latin typeface="Century" panose="02040604050505020304" pitchFamily="18" charset="0"/>
            </a:endParaRP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Exploratory data analysis.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Visualizations.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Analysis.</a:t>
            </a:r>
          </a:p>
          <a:p>
            <a:pPr>
              <a:spcBef>
                <a:spcPts val="300"/>
              </a:spcBef>
              <a:spcAft>
                <a:spcPts val="800"/>
              </a:spcAft>
              <a:buFont typeface="Wingdings" panose="05000000000000000000" pitchFamily="2" charset="2"/>
              <a:buChar char="Ø"/>
            </a:pPr>
            <a:r>
              <a:rPr lang="en-US" dirty="0" smtClean="0">
                <a:solidFill>
                  <a:schemeClr val="tx2"/>
                </a:solidFill>
                <a:latin typeface="Century" panose="02040604050505020304" pitchFamily="18" charset="0"/>
              </a:rPr>
              <a:t>Model </a:t>
            </a:r>
            <a:r>
              <a:rPr lang="en-US" dirty="0">
                <a:solidFill>
                  <a:schemeClr val="tx2"/>
                </a:solidFill>
                <a:latin typeface="Century" panose="02040604050505020304" pitchFamily="18" charset="0"/>
              </a:rPr>
              <a:t>Building.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Hyper Parameter Tunning.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Saving the </a:t>
            </a:r>
            <a:r>
              <a:rPr lang="en-US" dirty="0" smtClean="0">
                <a:solidFill>
                  <a:schemeClr val="tx2"/>
                </a:solidFill>
                <a:latin typeface="Century" panose="02040604050505020304" pitchFamily="18" charset="0"/>
              </a:rPr>
              <a:t>best </a:t>
            </a:r>
            <a:r>
              <a:rPr lang="en-US" dirty="0">
                <a:solidFill>
                  <a:schemeClr val="tx2"/>
                </a:solidFill>
                <a:latin typeface="Century" panose="02040604050505020304" pitchFamily="18" charset="0"/>
              </a:rPr>
              <a:t>model.</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Conclusion.</a:t>
            </a:r>
          </a:p>
          <a:p>
            <a:endParaRPr lang="en-IN" dirty="0"/>
          </a:p>
        </p:txBody>
      </p:sp>
    </p:spTree>
    <p:extLst>
      <p:ext uri="{BB962C8B-B14F-4D97-AF65-F5344CB8AC3E}">
        <p14:creationId xmlns="" xmlns:p14="http://schemas.microsoft.com/office/powerpoint/2010/main" val="33534698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VISUALIZATION </a:t>
            </a:r>
            <a:b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br>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(COUNT PLT):-</a:t>
            </a:r>
            <a:endParaRPr lang="en-IN"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3" name="Content Placeholder 2"/>
          <p:cNvSpPr>
            <a:spLocks noGrp="1"/>
          </p:cNvSpPr>
          <p:nvPr>
            <p:ph idx="1"/>
          </p:nvPr>
        </p:nvSpPr>
        <p:spPr>
          <a:xfrm>
            <a:off x="621804" y="1700808"/>
            <a:ext cx="10969943" cy="4572000"/>
          </a:xfrm>
        </p:spPr>
        <p:txBody>
          <a:bodyPr/>
          <a:lstStyle/>
          <a:p>
            <a:r>
              <a:rPr lang="en-US" dirty="0" smtClean="0"/>
              <a:t>Using Count plot for </a:t>
            </a:r>
            <a:r>
              <a:rPr lang="en-US" b="1" dirty="0" smtClean="0"/>
              <a:t>MobileScreen , DeviceOs, DeviceBrowser, Channel1 columns.</a:t>
            </a:r>
            <a:r>
              <a:rPr lang="en-US" dirty="0" smtClean="0"/>
              <a:t> </a:t>
            </a:r>
            <a:endParaRPr lang="en-IN" dirty="0"/>
          </a:p>
        </p:txBody>
      </p:sp>
      <p:pic>
        <p:nvPicPr>
          <p:cNvPr id="4" name="Picture 3" descr="plo.png"/>
          <p:cNvPicPr>
            <a:picLocks noChangeAspect="1"/>
          </p:cNvPicPr>
          <p:nvPr/>
        </p:nvPicPr>
        <p:blipFill>
          <a:blip r:embed="rId2" cstate="print"/>
          <a:stretch>
            <a:fillRect/>
          </a:stretch>
        </p:blipFill>
        <p:spPr>
          <a:xfrm>
            <a:off x="6670476" y="2708920"/>
            <a:ext cx="5400600" cy="381642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Picture 4" descr="kkkkl.png"/>
          <p:cNvPicPr>
            <a:picLocks noChangeAspect="1"/>
          </p:cNvPicPr>
          <p:nvPr/>
        </p:nvPicPr>
        <p:blipFill>
          <a:blip r:embed="rId3" cstate="print"/>
          <a:stretch>
            <a:fillRect/>
          </a:stretch>
        </p:blipFill>
        <p:spPr>
          <a:xfrm>
            <a:off x="261764" y="2708920"/>
            <a:ext cx="5855629" cy="396044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VISUALIZATION </a:t>
            </a:r>
            <a:b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br>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(COUNT &amp; Pie PLOT):-</a:t>
            </a:r>
            <a:endParaRPr lang="en-IN"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3" name="Content Placeholder 2"/>
          <p:cNvSpPr>
            <a:spLocks noGrp="1"/>
          </p:cNvSpPr>
          <p:nvPr>
            <p:ph idx="1"/>
          </p:nvPr>
        </p:nvSpPr>
        <p:spPr/>
        <p:txBody>
          <a:bodyPr/>
          <a:lstStyle/>
          <a:p>
            <a:r>
              <a:rPr lang="en-US" dirty="0" smtClean="0"/>
              <a:t>Using count &amp; pie plot checking for </a:t>
            </a:r>
            <a:r>
              <a:rPr lang="en-US" b="1" dirty="0" smtClean="0"/>
              <a:t>Loyalty</a:t>
            </a:r>
            <a:r>
              <a:rPr lang="en-US" dirty="0" smtClean="0"/>
              <a:t> column.</a:t>
            </a:r>
            <a:endParaRPr lang="en-IN" dirty="0"/>
          </a:p>
        </p:txBody>
      </p:sp>
      <p:pic>
        <p:nvPicPr>
          <p:cNvPr id="4" name="Picture 3" descr="loyality.png"/>
          <p:cNvPicPr>
            <a:picLocks noChangeAspect="1"/>
          </p:cNvPicPr>
          <p:nvPr/>
        </p:nvPicPr>
        <p:blipFill>
          <a:blip r:embed="rId2" cstate="print"/>
          <a:stretch>
            <a:fillRect/>
          </a:stretch>
        </p:blipFill>
        <p:spPr>
          <a:xfrm>
            <a:off x="5806380" y="2564904"/>
            <a:ext cx="6190866" cy="403244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Picture 4" descr="lklo.png"/>
          <p:cNvPicPr>
            <a:picLocks noChangeAspect="1"/>
          </p:cNvPicPr>
          <p:nvPr/>
        </p:nvPicPr>
        <p:blipFill>
          <a:blip r:embed="rId3" cstate="print"/>
          <a:stretch>
            <a:fillRect/>
          </a:stretch>
        </p:blipFill>
        <p:spPr>
          <a:xfrm>
            <a:off x="261764" y="2564904"/>
            <a:ext cx="5256584" cy="223285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VISUALIZATION</a:t>
            </a:r>
            <a:b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br>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(COUNT &amp; PIE PLOT):-</a:t>
            </a:r>
            <a:endParaRPr lang="en-IN"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pic>
        <p:nvPicPr>
          <p:cNvPr id="4" name="Content Placeholder 3" descr="kkkppp.png"/>
          <p:cNvPicPr>
            <a:picLocks noGrp="1" noChangeAspect="1"/>
          </p:cNvPicPr>
          <p:nvPr>
            <p:ph idx="1"/>
          </p:nvPr>
        </p:nvPicPr>
        <p:blipFill>
          <a:blip r:embed="rId2" cstate="print"/>
          <a:stretch>
            <a:fillRect/>
          </a:stretch>
        </p:blipFill>
        <p:spPr>
          <a:xfrm>
            <a:off x="6098197" y="2708920"/>
            <a:ext cx="5900871" cy="399593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Picture 4" descr="PPPPPP.png"/>
          <p:cNvPicPr>
            <a:picLocks noChangeAspect="1"/>
          </p:cNvPicPr>
          <p:nvPr/>
        </p:nvPicPr>
        <p:blipFill>
          <a:blip r:embed="rId3" cstate="print"/>
          <a:stretch>
            <a:fillRect/>
          </a:stretch>
        </p:blipFill>
        <p:spPr>
          <a:xfrm>
            <a:off x="189756" y="2708920"/>
            <a:ext cx="5400600" cy="194421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6" name="Content Placeholder 2"/>
          <p:cNvSpPr txBox="1">
            <a:spLocks/>
          </p:cNvSpPr>
          <p:nvPr/>
        </p:nvSpPr>
        <p:spPr>
          <a:xfrm>
            <a:off x="621804" y="1700808"/>
            <a:ext cx="11317619" cy="4572000"/>
          </a:xfrm>
          <a:prstGeom prst="rect">
            <a:avLst/>
          </a:prstGeom>
        </p:spPr>
        <p:txBody>
          <a:bodyPr vert="horz" anchor="t">
            <a:normAutofit/>
          </a:bodyPr>
          <a:lstStyle/>
          <a:p>
            <a:pPr marL="448056" marR="0" lvl="0" indent="-384048" algn="l" defTabSz="914400" rtl="0" eaLnBrk="1" fontAlgn="auto" latinLnBrk="0" hangingPunct="1">
              <a:lnSpc>
                <a:spcPct val="100000"/>
              </a:lnSpc>
              <a:spcBef>
                <a:spcPct val="20000"/>
              </a:spcBef>
              <a:spcAft>
                <a:spcPts val="0"/>
              </a:spcAft>
              <a:buClr>
                <a:schemeClr val="accent1"/>
              </a:buClr>
              <a:buSzPct val="80000"/>
              <a:buFont typeface="Wingdings 2"/>
              <a:buChar char=""/>
              <a:tabLst/>
              <a:defRPr/>
            </a:pPr>
            <a:r>
              <a:rPr kumimoji="0" lang="en-US" sz="3000" b="0" i="0" u="none" strike="noStrike" kern="1200" cap="none" spc="0" normalizeH="0" baseline="0" noProof="0" dirty="0" smtClean="0">
                <a:ln>
                  <a:noFill/>
                </a:ln>
                <a:solidFill>
                  <a:schemeClr val="tx1"/>
                </a:solidFill>
                <a:effectLst/>
                <a:uLnTx/>
                <a:uFillTx/>
                <a:latin typeface="+mn-lt"/>
                <a:ea typeface="+mn-ea"/>
                <a:cs typeface="+mn-cs"/>
              </a:rPr>
              <a:t>Using count &amp; pie plot checking for</a:t>
            </a:r>
            <a:r>
              <a:rPr kumimoji="0" lang="en-US" sz="3000" b="0" i="0" u="none" strike="noStrike" kern="1200" cap="none" spc="0" normalizeH="0" noProof="0" dirty="0" smtClean="0">
                <a:ln>
                  <a:noFill/>
                </a:ln>
                <a:solidFill>
                  <a:schemeClr val="tx1"/>
                </a:solidFill>
                <a:effectLst/>
                <a:uLnTx/>
                <a:uFillTx/>
                <a:latin typeface="+mn-lt"/>
                <a:ea typeface="+mn-ea"/>
                <a:cs typeface="+mn-cs"/>
              </a:rPr>
              <a:t> </a:t>
            </a:r>
            <a:r>
              <a:rPr lang="en-US" sz="3000" b="1" dirty="0" smtClean="0"/>
              <a:t>ReturnAndReplacementPolicy</a:t>
            </a:r>
            <a:r>
              <a:rPr kumimoji="0" lang="en-US" sz="3000" b="0" i="0" u="none" strike="noStrike" kern="1200" cap="none" spc="0" normalizeH="0" baseline="0" noProof="0" dirty="0" smtClean="0">
                <a:ln>
                  <a:noFill/>
                </a:ln>
                <a:solidFill>
                  <a:schemeClr val="tx1"/>
                </a:solidFill>
                <a:effectLst/>
                <a:uLnTx/>
                <a:uFillTx/>
                <a:latin typeface="+mn-lt"/>
                <a:ea typeface="+mn-ea"/>
                <a:cs typeface="+mn-cs"/>
              </a:rPr>
              <a:t> column.</a:t>
            </a:r>
            <a:endParaRPr kumimoji="0" lang="en-IN" sz="3000" b="0" i="0" u="none" strike="noStrike" kern="1200" cap="none" spc="0" normalizeH="0" baseline="0" noProof="0" dirty="0">
              <a:ln>
                <a:noFill/>
              </a:ln>
              <a:solidFill>
                <a:schemeClr val="tx1"/>
              </a:solidFill>
              <a:effectLst/>
              <a:uLnTx/>
              <a:uFillTx/>
              <a:latin typeface="+mn-lt"/>
              <a:ea typeface="+mn-ea"/>
              <a:cs typeface="+mn-cs"/>
            </a:endParaRPr>
          </a:p>
        </p:txBody>
      </p:sp>
      <p:pic>
        <p:nvPicPr>
          <p:cNvPr id="7" name="Picture 6" descr="reolacment obser.png"/>
          <p:cNvPicPr>
            <a:picLocks noChangeAspect="1"/>
          </p:cNvPicPr>
          <p:nvPr/>
        </p:nvPicPr>
        <p:blipFill>
          <a:blip r:embed="rId4" cstate="print"/>
          <a:stretch>
            <a:fillRect/>
          </a:stretch>
        </p:blipFill>
        <p:spPr>
          <a:xfrm>
            <a:off x="117748" y="4941168"/>
            <a:ext cx="5472608" cy="172819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VISULIZATION</a:t>
            </a:r>
            <a:b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br>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a:t>
            </a:r>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BAR PLOT</a:t>
            </a:r>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a:t>
            </a:r>
            <a:endParaRPr lang="en-IN"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3" name="Content Placeholder 2"/>
          <p:cNvSpPr>
            <a:spLocks noGrp="1"/>
          </p:cNvSpPr>
          <p:nvPr>
            <p:ph idx="1"/>
          </p:nvPr>
        </p:nvSpPr>
        <p:spPr/>
        <p:txBody>
          <a:bodyPr/>
          <a:lstStyle/>
          <a:p>
            <a:r>
              <a:rPr lang="en-US" dirty="0" smtClean="0"/>
              <a:t>Using Bar plot for </a:t>
            </a:r>
            <a:r>
              <a:rPr lang="en-US" b="1" dirty="0" smtClean="0"/>
              <a:t>OnlineRetailersShopped </a:t>
            </a:r>
            <a:r>
              <a:rPr lang="en-US" dirty="0" smtClean="0"/>
              <a:t>column.</a:t>
            </a:r>
            <a:endParaRPr lang="en-IN" dirty="0"/>
          </a:p>
        </p:txBody>
      </p:sp>
      <p:pic>
        <p:nvPicPr>
          <p:cNvPr id="8" name="Picture 7" descr="bar.png"/>
          <p:cNvPicPr>
            <a:picLocks noChangeAspect="1"/>
          </p:cNvPicPr>
          <p:nvPr/>
        </p:nvPicPr>
        <p:blipFill>
          <a:blip r:embed="rId2" cstate="print"/>
          <a:stretch>
            <a:fillRect/>
          </a:stretch>
        </p:blipFill>
        <p:spPr>
          <a:xfrm>
            <a:off x="4582244" y="2492896"/>
            <a:ext cx="7311807" cy="3698982"/>
          </a:xfrm>
          <a:prstGeom prst="rect">
            <a:avLst/>
          </a:prstGeom>
        </p:spPr>
      </p:pic>
      <p:pic>
        <p:nvPicPr>
          <p:cNvPr id="9" name="Picture 8" descr="bar1.png"/>
          <p:cNvPicPr>
            <a:picLocks noChangeAspect="1"/>
          </p:cNvPicPr>
          <p:nvPr/>
        </p:nvPicPr>
        <p:blipFill>
          <a:blip r:embed="rId3" cstate="print"/>
          <a:stretch>
            <a:fillRect/>
          </a:stretch>
        </p:blipFill>
        <p:spPr>
          <a:xfrm>
            <a:off x="333772" y="2924944"/>
            <a:ext cx="4176463" cy="2808312"/>
          </a:xfrm>
          <a:prstGeom prst="rect">
            <a:avLst/>
          </a:prstGeom>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VISUALIZATION</a:t>
            </a:r>
            <a:b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br>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a:t>
            </a:r>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BAR PLOT</a:t>
            </a:r>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a:t>
            </a:r>
            <a:endParaRPr lang="en-IN"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6" name="Content Placeholder 5"/>
          <p:cNvSpPr>
            <a:spLocks noGrp="1"/>
          </p:cNvSpPr>
          <p:nvPr>
            <p:ph idx="1"/>
          </p:nvPr>
        </p:nvSpPr>
        <p:spPr/>
        <p:txBody>
          <a:bodyPr/>
          <a:lstStyle/>
          <a:p>
            <a:r>
              <a:rPr lang="en-US" dirty="0" smtClean="0"/>
              <a:t>Using Bar Plot checking the </a:t>
            </a:r>
            <a:r>
              <a:rPr lang="en-US" b="1" dirty="0" smtClean="0"/>
              <a:t>Customer Information Privacy</a:t>
            </a:r>
            <a:r>
              <a:rPr lang="en-US" dirty="0" smtClean="0"/>
              <a:t> column.</a:t>
            </a:r>
          </a:p>
          <a:p>
            <a:endParaRPr lang="en-IN" dirty="0"/>
          </a:p>
        </p:txBody>
      </p:sp>
      <p:pic>
        <p:nvPicPr>
          <p:cNvPr id="7" name="Picture 6" descr="bar2.png"/>
          <p:cNvPicPr>
            <a:picLocks noChangeAspect="1"/>
          </p:cNvPicPr>
          <p:nvPr/>
        </p:nvPicPr>
        <p:blipFill>
          <a:blip r:embed="rId2" cstate="print"/>
          <a:stretch>
            <a:fillRect/>
          </a:stretch>
        </p:blipFill>
        <p:spPr>
          <a:xfrm>
            <a:off x="4726260" y="2852936"/>
            <a:ext cx="7105374" cy="3816424"/>
          </a:xfrm>
          <a:prstGeom prst="rect">
            <a:avLst/>
          </a:prstGeom>
        </p:spPr>
      </p:pic>
      <p:pic>
        <p:nvPicPr>
          <p:cNvPr id="8" name="Picture 7" descr="BAR3.png"/>
          <p:cNvPicPr>
            <a:picLocks noChangeAspect="1"/>
          </p:cNvPicPr>
          <p:nvPr/>
        </p:nvPicPr>
        <p:blipFill>
          <a:blip r:embed="rId3" cstate="print"/>
          <a:stretch>
            <a:fillRect/>
          </a:stretch>
        </p:blipFill>
        <p:spPr>
          <a:xfrm>
            <a:off x="189756" y="3068960"/>
            <a:ext cx="4320479" cy="3528392"/>
          </a:xfrm>
          <a:prstGeom prst="rect">
            <a:avLst/>
          </a:prstGeom>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VISUALIZATION</a:t>
            </a:r>
            <a:b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br>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(BAR PLOT):-</a:t>
            </a:r>
            <a:endParaRPr lang="en-IN"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3" name="Content Placeholder 2"/>
          <p:cNvSpPr>
            <a:spLocks noGrp="1"/>
          </p:cNvSpPr>
          <p:nvPr>
            <p:ph idx="1"/>
          </p:nvPr>
        </p:nvSpPr>
        <p:spPr/>
        <p:txBody>
          <a:bodyPr/>
          <a:lstStyle/>
          <a:p>
            <a:r>
              <a:rPr lang="en-US" dirty="0" smtClean="0"/>
              <a:t>Using Bar Plot checking </a:t>
            </a:r>
            <a:r>
              <a:rPr lang="en-US" b="1" dirty="0" smtClean="0"/>
              <a:t>CustomerFinanceInformationSecurity column.</a:t>
            </a:r>
            <a:endParaRPr lang="en-IN" dirty="0"/>
          </a:p>
        </p:txBody>
      </p:sp>
      <p:pic>
        <p:nvPicPr>
          <p:cNvPr id="4" name="Picture 3" descr="bar4.png"/>
          <p:cNvPicPr>
            <a:picLocks noChangeAspect="1"/>
          </p:cNvPicPr>
          <p:nvPr/>
        </p:nvPicPr>
        <p:blipFill>
          <a:blip r:embed="rId2" cstate="print"/>
          <a:stretch>
            <a:fillRect/>
          </a:stretch>
        </p:blipFill>
        <p:spPr>
          <a:xfrm>
            <a:off x="5302324" y="2924944"/>
            <a:ext cx="6625243" cy="3672408"/>
          </a:xfrm>
          <a:prstGeom prst="rect">
            <a:avLst/>
          </a:prstGeom>
        </p:spPr>
      </p:pic>
      <p:pic>
        <p:nvPicPr>
          <p:cNvPr id="5" name="Picture 4" descr="bar5.png"/>
          <p:cNvPicPr>
            <a:picLocks noChangeAspect="1"/>
          </p:cNvPicPr>
          <p:nvPr/>
        </p:nvPicPr>
        <p:blipFill>
          <a:blip r:embed="rId3" cstate="print"/>
          <a:stretch>
            <a:fillRect/>
          </a:stretch>
        </p:blipFill>
        <p:spPr>
          <a:xfrm>
            <a:off x="189756" y="3429000"/>
            <a:ext cx="4968552" cy="2664296"/>
          </a:xfrm>
          <a:prstGeom prst="rect">
            <a:avLst/>
          </a:prstGeom>
        </p:spPr>
      </p:pic>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8BB9AE0-EBE0-4E6E-8A56-FA7EBC81F94A}"/>
              </a:ext>
            </a:extLst>
          </p:cNvPr>
          <p:cNvSpPr>
            <a:spLocks noGrp="1"/>
          </p:cNvSpPr>
          <p:nvPr>
            <p:ph type="title"/>
          </p:nvPr>
        </p:nvSpPr>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IN"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Model Building:</a:t>
            </a:r>
          </a:p>
        </p:txBody>
      </p:sp>
      <p:sp>
        <p:nvSpPr>
          <p:cNvPr id="3" name="Content Placeholder 2">
            <a:extLst>
              <a:ext uri="{FF2B5EF4-FFF2-40B4-BE49-F238E27FC236}">
                <a16:creationId xmlns="" xmlns:a16="http://schemas.microsoft.com/office/drawing/2014/main" id="{8B9EA6FF-3AAD-4215-BFEA-1493DEB760E7}"/>
              </a:ext>
            </a:extLst>
          </p:cNvPr>
          <p:cNvSpPr>
            <a:spLocks noGrp="1"/>
          </p:cNvSpPr>
          <p:nvPr>
            <p:ph idx="1"/>
          </p:nvPr>
        </p:nvSpPr>
        <p:spPr>
          <a:xfrm>
            <a:off x="1522413" y="1700808"/>
            <a:ext cx="9829799" cy="5112568"/>
          </a:xfrm>
        </p:spPr>
        <p:txBody>
          <a:bodyPr>
            <a:noAutofit/>
          </a:bodyPr>
          <a:lstStyle/>
          <a:p>
            <a:pPr>
              <a:lnSpc>
                <a:spcPct val="107000"/>
              </a:lnSpc>
              <a:spcAft>
                <a:spcPts val="800"/>
              </a:spcAft>
              <a:buFont typeface="Wingdings" panose="05000000000000000000" pitchFamily="2" charset="2"/>
              <a:buChar char="ü"/>
            </a:pPr>
            <a:r>
              <a:rPr lang="en-IN" sz="1900" dirty="0" smtClean="0">
                <a:effectLst/>
                <a:latin typeface="Century" panose="02040604050505020304" pitchFamily="18" charset="0"/>
                <a:ea typeface="Calibri" panose="020F0502020204030204" pitchFamily="34" charset="0"/>
                <a:cs typeface="Times New Roman" panose="02020603050405020304" pitchFamily="18" charset="0"/>
              </a:rPr>
              <a:t>Since </a:t>
            </a:r>
            <a:r>
              <a:rPr lang="en-IN" sz="1900" dirty="0">
                <a:effectLst/>
                <a:latin typeface="Century" panose="02040604050505020304" pitchFamily="18" charset="0"/>
                <a:ea typeface="Calibri" panose="020F0502020204030204" pitchFamily="34" charset="0"/>
                <a:cs typeface="Times New Roman" panose="02020603050405020304" pitchFamily="18" charset="0"/>
              </a:rPr>
              <a:t>this </a:t>
            </a:r>
            <a:r>
              <a:rPr lang="en-IN" sz="1900" dirty="0" smtClean="0">
                <a:effectLst/>
                <a:latin typeface="Century" panose="02040604050505020304" pitchFamily="18" charset="0"/>
                <a:ea typeface="Calibri" panose="020F0502020204030204" pitchFamily="34" charset="0"/>
                <a:cs typeface="Times New Roman" panose="02020603050405020304" pitchFamily="18" charset="0"/>
              </a:rPr>
              <a:t>particular </a:t>
            </a:r>
            <a:r>
              <a:rPr lang="en-IN" sz="1900" dirty="0">
                <a:effectLst/>
                <a:latin typeface="Century" panose="02040604050505020304" pitchFamily="18" charset="0"/>
                <a:ea typeface="Calibri" panose="020F0502020204030204" pitchFamily="34" charset="0"/>
                <a:cs typeface="Times New Roman" panose="02020603050405020304" pitchFamily="18" charset="0"/>
              </a:rPr>
              <a:t>problem was </a:t>
            </a:r>
            <a:r>
              <a:rPr lang="en-IN" sz="1900" b="1" dirty="0" smtClean="0">
                <a:latin typeface="Century" panose="02040604050505020304" pitchFamily="18" charset="0"/>
                <a:ea typeface="Calibri" panose="020F0502020204030204" pitchFamily="34" charset="0"/>
                <a:cs typeface="Times New Roman" panose="02020603050405020304" pitchFamily="18" charset="0"/>
              </a:rPr>
              <a:t>Classification</a:t>
            </a:r>
            <a:r>
              <a:rPr lang="en-IN" sz="1900" b="1" dirty="0" smtClean="0">
                <a:effectLst/>
                <a:latin typeface="Century" panose="02040604050505020304" pitchFamily="18" charset="0"/>
                <a:ea typeface="Calibri" panose="020F0502020204030204" pitchFamily="34" charset="0"/>
                <a:cs typeface="Times New Roman" panose="02020603050405020304" pitchFamily="18" charset="0"/>
              </a:rPr>
              <a:t> </a:t>
            </a:r>
            <a:r>
              <a:rPr lang="en-IN" sz="1900" b="1" dirty="0">
                <a:effectLst/>
                <a:latin typeface="Century" panose="02040604050505020304" pitchFamily="18" charset="0"/>
                <a:ea typeface="Calibri" panose="020F0502020204030204" pitchFamily="34" charset="0"/>
                <a:cs typeface="Times New Roman" panose="02020603050405020304" pitchFamily="18" charset="0"/>
              </a:rPr>
              <a:t>problem</a:t>
            </a:r>
            <a:r>
              <a:rPr lang="en-IN" sz="1900" dirty="0">
                <a:effectLst/>
                <a:latin typeface="Century" panose="02040604050505020304" pitchFamily="18" charset="0"/>
                <a:ea typeface="Calibri" panose="020F0502020204030204" pitchFamily="34" charset="0"/>
                <a:cs typeface="Times New Roman" panose="02020603050405020304" pitchFamily="18" charset="0"/>
              </a:rPr>
              <a:t>. And I have used </a:t>
            </a:r>
            <a:r>
              <a:rPr lang="en-IN" sz="1900" dirty="0" smtClean="0">
                <a:effectLst/>
                <a:latin typeface="Century" panose="02040604050505020304" pitchFamily="18" charset="0"/>
                <a:ea typeface="Calibri" panose="020F0502020204030204" pitchFamily="34" charset="0"/>
                <a:cs typeface="Times New Roman" panose="02020603050405020304" pitchFamily="18" charset="0"/>
              </a:rPr>
              <a:t> classification algorithms to build my model. Now </a:t>
            </a:r>
            <a:r>
              <a:rPr lang="en-IN" sz="1900" dirty="0" smtClean="0">
                <a:latin typeface="Century" panose="02040604050505020304" pitchFamily="18" charset="0"/>
                <a:ea typeface="Calibri" panose="020F0502020204030204" pitchFamily="34" charset="0"/>
                <a:cs typeface="Times New Roman" panose="02020603050405020304" pitchFamily="18" charset="0"/>
              </a:rPr>
              <a:t>by looking model accuracy score </a:t>
            </a:r>
            <a:r>
              <a:rPr lang="en-IN" sz="1900" dirty="0" smtClean="0">
                <a:effectLst/>
                <a:latin typeface="Century" panose="02040604050505020304" pitchFamily="18" charset="0"/>
                <a:ea typeface="Calibri" panose="020F0502020204030204" pitchFamily="34" charset="0"/>
                <a:cs typeface="Times New Roman" panose="02020603050405020304" pitchFamily="18" charset="0"/>
              </a:rPr>
              <a:t>and mean of cross </a:t>
            </a:r>
            <a:r>
              <a:rPr lang="en-IN" sz="1900" dirty="0">
                <a:effectLst/>
                <a:latin typeface="Century" panose="02040604050505020304" pitchFamily="18" charset="0"/>
                <a:ea typeface="Calibri" panose="020F0502020204030204" pitchFamily="34" charset="0"/>
                <a:cs typeface="Times New Roman" panose="02020603050405020304" pitchFamily="18" charset="0"/>
              </a:rPr>
              <a:t>validation score I found </a:t>
            </a:r>
            <a:r>
              <a:rPr lang="en-IN" sz="1900" dirty="0" smtClean="0">
                <a:effectLst/>
                <a:latin typeface="Century" panose="02040604050505020304" pitchFamily="18" charset="0"/>
                <a:ea typeface="Calibri" panose="020F0502020204030204" pitchFamily="34" charset="0"/>
                <a:cs typeface="Times New Roman" panose="02020603050405020304" pitchFamily="18" charset="0"/>
              </a:rPr>
              <a:t>both Random Forest Classifier and XG Boost Classifier  are </a:t>
            </a:r>
            <a:r>
              <a:rPr lang="en-IN" sz="1900" dirty="0">
                <a:effectLst/>
                <a:latin typeface="Century" panose="02040604050505020304" pitchFamily="18" charset="0"/>
                <a:ea typeface="Calibri" panose="020F0502020204030204" pitchFamily="34" charset="0"/>
                <a:cs typeface="Times New Roman" panose="02020603050405020304" pitchFamily="18" charset="0"/>
              </a:rPr>
              <a:t>best model with </a:t>
            </a:r>
            <a:r>
              <a:rPr lang="en-IN" sz="1900" dirty="0" smtClean="0">
                <a:latin typeface="Century" panose="02040604050505020304" pitchFamily="18" charset="0"/>
                <a:ea typeface="Calibri" panose="020F0502020204030204" pitchFamily="34" charset="0"/>
                <a:cs typeface="Times New Roman" panose="02020603050405020304" pitchFamily="18" charset="0"/>
              </a:rPr>
              <a:t>81% Accuracy for confusion matrix and 96.6% for mean of cross validation score.</a:t>
            </a:r>
            <a:r>
              <a:rPr lang="en-IN" sz="1900" dirty="0" smtClean="0">
                <a:effectLst/>
                <a:latin typeface="Century" panose="02040604050505020304" pitchFamily="18" charset="0"/>
                <a:ea typeface="Calibri" panose="020F0502020204030204" pitchFamily="34" charset="0"/>
                <a:cs typeface="Times New Roman" panose="02020603050405020304" pitchFamily="18" charset="0"/>
              </a:rPr>
              <a:t> </a:t>
            </a:r>
            <a:r>
              <a:rPr lang="en-IN" sz="1900" dirty="0">
                <a:effectLst/>
                <a:latin typeface="Century" panose="02040604050505020304" pitchFamily="18" charset="0"/>
                <a:ea typeface="Calibri" panose="020F0502020204030204" pitchFamily="34" charset="0"/>
                <a:cs typeface="Times New Roman" panose="02020603050405020304" pitchFamily="18" charset="0"/>
              </a:rPr>
              <a:t>Also </a:t>
            </a:r>
            <a:r>
              <a:rPr lang="en-IN" sz="1900" dirty="0" smtClean="0">
                <a:effectLst/>
                <a:latin typeface="Century" panose="02040604050505020304" pitchFamily="18" charset="0"/>
                <a:ea typeface="Calibri" panose="020F0502020204030204" pitchFamily="34" charset="0"/>
                <a:cs typeface="Times New Roman" panose="02020603050405020304" pitchFamily="18" charset="0"/>
              </a:rPr>
              <a:t>used the confusion matrix and I </a:t>
            </a:r>
            <a:r>
              <a:rPr lang="en-IN" sz="1900" dirty="0">
                <a:effectLst/>
                <a:latin typeface="Century" panose="02040604050505020304" pitchFamily="18" charset="0"/>
                <a:ea typeface="Calibri" panose="020F0502020204030204" pitchFamily="34" charset="0"/>
                <a:cs typeface="Times New Roman" panose="02020603050405020304" pitchFamily="18" charset="0"/>
              </a:rPr>
              <a:t>have </a:t>
            </a:r>
            <a:r>
              <a:rPr lang="en-IN" sz="1900" dirty="0" smtClean="0">
                <a:effectLst/>
                <a:latin typeface="Century" panose="02040604050505020304" pitchFamily="18" charset="0"/>
                <a:ea typeface="Calibri" panose="020F0502020204030204" pitchFamily="34" charset="0"/>
                <a:cs typeface="Times New Roman" panose="02020603050405020304" pitchFamily="18" charset="0"/>
              </a:rPr>
              <a:t>gone </a:t>
            </a:r>
            <a:r>
              <a:rPr lang="en-IN" sz="1900" dirty="0">
                <a:effectLst/>
                <a:latin typeface="Century" panose="02040604050505020304" pitchFamily="18" charset="0"/>
                <a:ea typeface="Calibri" panose="020F0502020204030204" pitchFamily="34" charset="0"/>
                <a:cs typeface="Times New Roman" panose="02020603050405020304" pitchFamily="18" charset="0"/>
              </a:rPr>
              <a:t>through cross </a:t>
            </a:r>
            <a:r>
              <a:rPr lang="en-IN" sz="1900" dirty="0" smtClean="0">
                <a:effectLst/>
                <a:latin typeface="Century" panose="02040604050505020304" pitchFamily="18" charset="0"/>
                <a:ea typeface="Calibri" panose="020F0502020204030204" pitchFamily="34" charset="0"/>
                <a:cs typeface="Times New Roman" panose="02020603050405020304" pitchFamily="18" charset="0"/>
              </a:rPr>
              <a:t>validation test report. </a:t>
            </a:r>
            <a:r>
              <a:rPr lang="en-IN" sz="1900" dirty="0">
                <a:effectLst/>
                <a:latin typeface="Century" panose="02040604050505020304" pitchFamily="18" charset="0"/>
                <a:ea typeface="Calibri" panose="020F0502020204030204" pitchFamily="34" charset="0"/>
                <a:cs typeface="Times New Roman" panose="02020603050405020304" pitchFamily="18" charset="0"/>
              </a:rPr>
              <a:t>Below are the list of </a:t>
            </a:r>
            <a:r>
              <a:rPr lang="en-IN" sz="1900" dirty="0" smtClean="0">
                <a:latin typeface="Century" panose="02040604050505020304" pitchFamily="18" charset="0"/>
                <a:ea typeface="Calibri" panose="020F0502020204030204" pitchFamily="34" charset="0"/>
                <a:cs typeface="Times New Roman" panose="02020603050405020304" pitchFamily="18" charset="0"/>
              </a:rPr>
              <a:t>Classification models</a:t>
            </a:r>
            <a:r>
              <a:rPr lang="en-IN" sz="1900" dirty="0" smtClean="0">
                <a:effectLst/>
                <a:latin typeface="Century" panose="02040604050505020304" pitchFamily="18" charset="0"/>
                <a:ea typeface="Calibri" panose="020F0502020204030204" pitchFamily="34" charset="0"/>
                <a:cs typeface="Times New Roman" panose="02020603050405020304" pitchFamily="18" charset="0"/>
              </a:rPr>
              <a:t> </a:t>
            </a:r>
            <a:r>
              <a:rPr lang="en-IN" sz="1900" dirty="0">
                <a:effectLst/>
                <a:latin typeface="Century" panose="02040604050505020304" pitchFamily="18" charset="0"/>
                <a:ea typeface="Calibri" panose="020F0502020204030204" pitchFamily="34" charset="0"/>
                <a:cs typeface="Times New Roman" panose="02020603050405020304" pitchFamily="18" charset="0"/>
              </a:rPr>
              <a:t>have used in my project.</a:t>
            </a:r>
          </a:p>
          <a:p>
            <a:pPr marL="342900" lvl="0" indent="-342900">
              <a:lnSpc>
                <a:spcPct val="107000"/>
              </a:lnSpc>
              <a:spcBef>
                <a:spcPts val="300"/>
              </a:spcBef>
              <a:spcAft>
                <a:spcPts val="300"/>
              </a:spcAft>
              <a:buFont typeface="Wingdings" panose="05000000000000000000" pitchFamily="2" charset="2"/>
              <a:buChar char=""/>
            </a:pPr>
            <a:r>
              <a:rPr lang="en-IN" sz="1900" dirty="0" smtClean="0">
                <a:effectLst/>
                <a:latin typeface="Century" panose="02040604050505020304" pitchFamily="18" charset="0"/>
                <a:ea typeface="Calibri" panose="020F0502020204030204" pitchFamily="34" charset="0"/>
                <a:cs typeface="Times New Roman" panose="02020603050405020304" pitchFamily="18" charset="0"/>
              </a:rPr>
              <a:t>RandomForestClassifier.</a:t>
            </a:r>
          </a:p>
          <a:p>
            <a:pPr marL="342900" lvl="0" indent="-342900">
              <a:lnSpc>
                <a:spcPct val="107000"/>
              </a:lnSpc>
              <a:spcBef>
                <a:spcPts val="300"/>
              </a:spcBef>
              <a:spcAft>
                <a:spcPts val="300"/>
              </a:spcAft>
              <a:buFont typeface="Wingdings" panose="05000000000000000000" pitchFamily="2" charset="2"/>
              <a:buChar char=""/>
            </a:pPr>
            <a:r>
              <a:rPr lang="en-US" sz="1900" dirty="0" smtClean="0">
                <a:latin typeface="Century" panose="02040604050505020304" pitchFamily="18" charset="0"/>
                <a:ea typeface="Calibri" panose="020F0502020204030204" pitchFamily="34" charset="0"/>
                <a:cs typeface="Times New Roman" panose="02020603050405020304" pitchFamily="18" charset="0"/>
              </a:rPr>
              <a:t>XG BoostClassifier.</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148975998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E67BC49D-BE1B-4638-968E-0A464BE96EC9}"/>
              </a:ext>
            </a:extLst>
          </p:cNvPr>
          <p:cNvSpPr txBox="1"/>
          <p:nvPr/>
        </p:nvSpPr>
        <p:spPr>
          <a:xfrm>
            <a:off x="1557908" y="5949280"/>
            <a:ext cx="9722297" cy="388696"/>
          </a:xfrm>
          <a:prstGeom prst="rect">
            <a:avLst/>
          </a:prstGeom>
          <a:noFill/>
        </p:spPr>
        <p:txBody>
          <a:bodyPr wrap="square">
            <a:spAutoFit/>
          </a:bodyPr>
          <a:lstStyle/>
          <a:p>
            <a:pPr marL="342900" lvl="0" indent="-342900">
              <a:lnSpc>
                <a:spcPct val="107000"/>
              </a:lnSpc>
              <a:spcAft>
                <a:spcPts val="800"/>
              </a:spcAft>
            </a:pPr>
            <a:r>
              <a:rPr lang="en-IN" sz="1800" b="1" dirty="0" smtClean="0">
                <a:effectLst/>
                <a:latin typeface="Calibri" panose="020F0502020204030204" pitchFamily="34" charset="0"/>
                <a:ea typeface="Calibri" panose="020F0502020204030204" pitchFamily="34" charset="0"/>
                <a:cs typeface="Times New Roman" panose="02020603050405020304" pitchFamily="18" charset="0"/>
              </a:rPr>
              <a:t>       </a:t>
            </a:r>
            <a:r>
              <a:rPr lang="en-IN" sz="1800" dirty="0" smtClean="0">
                <a:effectLst/>
                <a:latin typeface="Calibri" panose="020F0502020204030204" pitchFamily="34" charset="0"/>
                <a:ea typeface="Calibri" panose="020F0502020204030204" pitchFamily="34" charset="0"/>
                <a:cs typeface="Times New Roman" panose="02020603050405020304" pitchFamily="18" charset="0"/>
              </a:rPr>
              <a:t>I </a:t>
            </a:r>
            <a:r>
              <a:rPr lang="en-IN" sz="1800" dirty="0">
                <a:effectLst/>
                <a:latin typeface="Calibri" panose="020F0502020204030204" pitchFamily="34" charset="0"/>
                <a:ea typeface="Calibri" panose="020F0502020204030204" pitchFamily="34" charset="0"/>
                <a:cs typeface="Times New Roman" panose="02020603050405020304" pitchFamily="18" charset="0"/>
              </a:rPr>
              <a:t>have </a:t>
            </a:r>
            <a:r>
              <a:rPr lang="en-IN" dirty="0" smtClean="0">
                <a:latin typeface="Calibri" panose="020F0502020204030204" pitchFamily="34" charset="0"/>
                <a:ea typeface="Calibri" panose="020F0502020204030204" pitchFamily="34" charset="0"/>
                <a:cs typeface="Times New Roman" panose="02020603050405020304" pitchFamily="18" charset="0"/>
              </a:rPr>
              <a:t> </a:t>
            </a:r>
            <a:r>
              <a:rPr lang="en-IN" b="1" dirty="0" smtClean="0">
                <a:latin typeface="Calibri" panose="020F0502020204030204" pitchFamily="34" charset="0"/>
                <a:ea typeface="Calibri" panose="020F0502020204030204" pitchFamily="34" charset="0"/>
                <a:cs typeface="Times New Roman" panose="02020603050405020304" pitchFamily="18" charset="0"/>
              </a:rPr>
              <a:t>Hyper tuned </a:t>
            </a:r>
            <a:r>
              <a:rPr lang="en-IN" dirty="0" smtClean="0">
                <a:latin typeface="Calibri" panose="020F0502020204030204" pitchFamily="34" charset="0"/>
                <a:ea typeface="Calibri" panose="020F0502020204030204" pitchFamily="34" charset="0"/>
                <a:cs typeface="Times New Roman" panose="02020603050405020304" pitchFamily="18" charset="0"/>
              </a:rPr>
              <a:t>the Model </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itle 4"/>
          <p:cNvSpPr>
            <a:spLocks noGrp="1"/>
          </p:cNvSpPr>
          <p:nvPr>
            <p:ph type="title"/>
          </p:nvPr>
        </p:nvSpPr>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Hyper Tuning The Model and also finding accuracy score of model:</a:t>
            </a:r>
            <a:endParaRPr lang="en-IN"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pic>
        <p:nvPicPr>
          <p:cNvPr id="9" name="Content Placeholder 8" descr="hyp.png"/>
          <p:cNvPicPr>
            <a:picLocks noGrp="1" noChangeAspect="1"/>
          </p:cNvPicPr>
          <p:nvPr>
            <p:ph idx="1"/>
          </p:nvPr>
        </p:nvPicPr>
        <p:blipFill>
          <a:blip r:embed="rId2" cstate="print"/>
          <a:stretch>
            <a:fillRect/>
          </a:stretch>
        </p:blipFill>
        <p:spPr>
          <a:xfrm>
            <a:off x="3142084" y="1700808"/>
            <a:ext cx="5040560" cy="396044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 xmlns:p14="http://schemas.microsoft.com/office/powerpoint/2010/main" val="29360356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RANDOM FOREST CLASSIFIER</a:t>
            </a:r>
            <a:endParaRPr lang="en-IN"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pic>
        <p:nvPicPr>
          <p:cNvPr id="4" name="Content Placeholder 3" descr="jkl.png"/>
          <p:cNvPicPr>
            <a:picLocks noGrp="1" noChangeAspect="1"/>
          </p:cNvPicPr>
          <p:nvPr>
            <p:ph idx="1"/>
          </p:nvPr>
        </p:nvPicPr>
        <p:blipFill>
          <a:blip r:embed="rId2" cstate="print"/>
          <a:stretch>
            <a:fillRect/>
          </a:stretch>
        </p:blipFill>
        <p:spPr>
          <a:xfrm>
            <a:off x="261764" y="1412776"/>
            <a:ext cx="6269670" cy="424847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Content Placeholder 7" descr="hh.png"/>
          <p:cNvPicPr>
            <a:picLocks noChangeAspect="1"/>
          </p:cNvPicPr>
          <p:nvPr/>
        </p:nvPicPr>
        <p:blipFill>
          <a:blip r:embed="rId3" cstate="print"/>
          <a:stretch>
            <a:fillRect/>
          </a:stretch>
        </p:blipFill>
        <p:spPr>
          <a:xfrm>
            <a:off x="7390556" y="2060848"/>
            <a:ext cx="4404742" cy="333060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7" name="TextBox 6">
            <a:extLst>
              <a:ext uri="{FF2B5EF4-FFF2-40B4-BE49-F238E27FC236}">
                <a16:creationId xmlns="" xmlns:a16="http://schemas.microsoft.com/office/drawing/2014/main" id="{E67BC49D-BE1B-4638-968E-0A464BE96EC9}"/>
              </a:ext>
            </a:extLst>
          </p:cNvPr>
          <p:cNvSpPr txBox="1"/>
          <p:nvPr/>
        </p:nvSpPr>
        <p:spPr>
          <a:xfrm>
            <a:off x="1557908" y="5949280"/>
            <a:ext cx="9722297" cy="685059"/>
          </a:xfrm>
          <a:prstGeom prst="rect">
            <a:avLst/>
          </a:prstGeom>
          <a:noFill/>
        </p:spPr>
        <p:txBody>
          <a:bodyPr wrap="square">
            <a:spAutoFit/>
          </a:bodyPr>
          <a:lstStyle/>
          <a:p>
            <a:pPr marL="342900" lvl="0" indent="-342900">
              <a:lnSpc>
                <a:spcPct val="107000"/>
              </a:lnSpc>
              <a:spcAft>
                <a:spcPts val="800"/>
              </a:spcAft>
            </a:pPr>
            <a:r>
              <a:rPr lang="en-IN" sz="1800" b="1" dirty="0" smtClean="0">
                <a:effectLst/>
                <a:latin typeface="Calibri" panose="020F0502020204030204" pitchFamily="34" charset="0"/>
                <a:ea typeface="Calibri" panose="020F0502020204030204" pitchFamily="34" charset="0"/>
                <a:cs typeface="Times New Roman" panose="02020603050405020304" pitchFamily="18" charset="0"/>
              </a:rPr>
              <a:t>       </a:t>
            </a:r>
            <a:r>
              <a:rPr lang="en-IN" sz="1800" b="1" dirty="0" smtClean="0">
                <a:effectLst/>
                <a:latin typeface="Calibri" panose="020F0502020204030204" pitchFamily="34" charset="0"/>
                <a:ea typeface="Calibri" panose="020F0502020204030204" pitchFamily="34" charset="0"/>
                <a:cs typeface="Times New Roman" panose="02020603050405020304" pitchFamily="18" charset="0"/>
              </a:rPr>
              <a:t>Mean of </a:t>
            </a:r>
            <a:r>
              <a:rPr lang="en-IN" b="1" dirty="0" smtClean="0">
                <a:latin typeface="Calibri" panose="020F0502020204030204" pitchFamily="34" charset="0"/>
                <a:ea typeface="Calibri" panose="020F0502020204030204" pitchFamily="34" charset="0"/>
                <a:cs typeface="Times New Roman" panose="02020603050405020304" pitchFamily="18" charset="0"/>
              </a:rPr>
              <a:t>CROSS VALIDATION SCORE</a:t>
            </a:r>
            <a:r>
              <a:rPr lang="en-IN" dirty="0" smtClean="0">
                <a:latin typeface="Calibri" panose="020F0502020204030204" pitchFamily="34" charset="0"/>
                <a:ea typeface="Calibri" panose="020F0502020204030204" pitchFamily="34" charset="0"/>
                <a:cs typeface="Times New Roman" panose="02020603050405020304" pitchFamily="18" charset="0"/>
              </a:rPr>
              <a:t> FOR </a:t>
            </a:r>
            <a:r>
              <a:rPr lang="en-IN" b="1" dirty="0" smtClean="0">
                <a:latin typeface="Calibri" panose="020F0502020204030204" pitchFamily="34" charset="0"/>
                <a:ea typeface="Calibri" panose="020F0502020204030204" pitchFamily="34" charset="0"/>
                <a:cs typeface="Times New Roman" panose="02020603050405020304" pitchFamily="18" charset="0"/>
              </a:rPr>
              <a:t>RANDOMFORESTCLASSIFIER</a:t>
            </a:r>
            <a:r>
              <a:rPr lang="en-IN" dirty="0" smtClean="0">
                <a:latin typeface="Calibri" panose="020F0502020204030204" pitchFamily="34" charset="0"/>
                <a:ea typeface="Calibri" panose="020F0502020204030204" pitchFamily="34" charset="0"/>
                <a:cs typeface="Times New Roman" panose="02020603050405020304" pitchFamily="18" charset="0"/>
              </a:rPr>
              <a:t> IS 99.6% &amp; Accuracy score </a:t>
            </a:r>
            <a:r>
              <a:rPr lang="en-IN" b="1" dirty="0" smtClean="0">
                <a:latin typeface="Calibri" panose="020F0502020204030204" pitchFamily="34" charset="0"/>
                <a:ea typeface="Calibri" panose="020F0502020204030204" pitchFamily="34" charset="0"/>
                <a:cs typeface="Times New Roman" panose="02020603050405020304" pitchFamily="18" charset="0"/>
              </a:rPr>
              <a:t>CLASSIFICATION REPORT</a:t>
            </a:r>
            <a:r>
              <a:rPr lang="en-IN" dirty="0" smtClean="0">
                <a:latin typeface="Calibri" panose="020F0502020204030204" pitchFamily="34" charset="0"/>
                <a:ea typeface="Calibri" panose="020F0502020204030204" pitchFamily="34" charset="0"/>
                <a:cs typeface="Times New Roman" panose="02020603050405020304" pitchFamily="18" charset="0"/>
              </a:rPr>
              <a:t> using confusion matrix is 81% </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XG BOOST CLASSIFIER</a:t>
            </a:r>
            <a:endParaRPr lang="en-IN"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7" name="TextBox 6">
            <a:extLst>
              <a:ext uri="{FF2B5EF4-FFF2-40B4-BE49-F238E27FC236}">
                <a16:creationId xmlns="" xmlns:a16="http://schemas.microsoft.com/office/drawing/2014/main" id="{E67BC49D-BE1B-4638-968E-0A464BE96EC9}"/>
              </a:ext>
            </a:extLst>
          </p:cNvPr>
          <p:cNvSpPr txBox="1"/>
          <p:nvPr/>
        </p:nvSpPr>
        <p:spPr>
          <a:xfrm>
            <a:off x="1557908" y="5589240"/>
            <a:ext cx="9722297" cy="685059"/>
          </a:xfrm>
          <a:prstGeom prst="rect">
            <a:avLst/>
          </a:prstGeom>
          <a:noFill/>
        </p:spPr>
        <p:txBody>
          <a:bodyPr wrap="square">
            <a:spAutoFit/>
          </a:bodyPr>
          <a:lstStyle/>
          <a:p>
            <a:pPr marL="342900" lvl="0" indent="-342900">
              <a:lnSpc>
                <a:spcPct val="107000"/>
              </a:lnSpc>
              <a:spcAft>
                <a:spcPts val="800"/>
              </a:spcAft>
            </a:pPr>
            <a:r>
              <a:rPr lang="en-IN" sz="1800" b="1" dirty="0" smtClean="0">
                <a:effectLst/>
                <a:latin typeface="Calibri" panose="020F0502020204030204" pitchFamily="34" charset="0"/>
                <a:ea typeface="Calibri" panose="020F0502020204030204" pitchFamily="34" charset="0"/>
                <a:cs typeface="Times New Roman" panose="02020603050405020304" pitchFamily="18" charset="0"/>
              </a:rPr>
              <a:t>       </a:t>
            </a:r>
            <a:r>
              <a:rPr lang="en-IN" sz="1800" b="1" dirty="0" smtClean="0">
                <a:effectLst/>
                <a:latin typeface="Calibri" panose="020F0502020204030204" pitchFamily="34" charset="0"/>
                <a:ea typeface="Calibri" panose="020F0502020204030204" pitchFamily="34" charset="0"/>
                <a:cs typeface="Times New Roman" panose="02020603050405020304" pitchFamily="18" charset="0"/>
              </a:rPr>
              <a:t>Mean of </a:t>
            </a:r>
            <a:r>
              <a:rPr lang="en-IN" b="1" dirty="0" smtClean="0">
                <a:latin typeface="Calibri" panose="020F0502020204030204" pitchFamily="34" charset="0"/>
                <a:ea typeface="Calibri" panose="020F0502020204030204" pitchFamily="34" charset="0"/>
                <a:cs typeface="Times New Roman" panose="02020603050405020304" pitchFamily="18" charset="0"/>
              </a:rPr>
              <a:t>CROSS VALIDATION SCORE</a:t>
            </a:r>
            <a:r>
              <a:rPr lang="en-IN" dirty="0" smtClean="0">
                <a:latin typeface="Calibri" panose="020F0502020204030204" pitchFamily="34" charset="0"/>
                <a:ea typeface="Calibri" panose="020F0502020204030204" pitchFamily="34" charset="0"/>
                <a:cs typeface="Times New Roman" panose="02020603050405020304" pitchFamily="18" charset="0"/>
              </a:rPr>
              <a:t> FOR </a:t>
            </a:r>
            <a:r>
              <a:rPr lang="en-IN" b="1" dirty="0" smtClean="0">
                <a:latin typeface="Calibri" panose="020F0502020204030204" pitchFamily="34" charset="0"/>
                <a:ea typeface="Calibri" panose="020F0502020204030204" pitchFamily="34" charset="0"/>
                <a:cs typeface="Times New Roman" panose="02020603050405020304" pitchFamily="18" charset="0"/>
              </a:rPr>
              <a:t>XGBOOST </a:t>
            </a:r>
            <a:r>
              <a:rPr lang="en-IN" dirty="0" smtClean="0">
                <a:latin typeface="Calibri" panose="020F0502020204030204" pitchFamily="34" charset="0"/>
                <a:ea typeface="Calibri" panose="020F0502020204030204" pitchFamily="34" charset="0"/>
                <a:cs typeface="Times New Roman" panose="02020603050405020304" pitchFamily="18" charset="0"/>
              </a:rPr>
              <a:t>CLASSIFIER IS 99.6% &amp; Accuracy score </a:t>
            </a:r>
            <a:r>
              <a:rPr lang="en-IN" b="1" dirty="0" smtClean="0">
                <a:latin typeface="Calibri" panose="020F0502020204030204" pitchFamily="34" charset="0"/>
                <a:ea typeface="Calibri" panose="020F0502020204030204" pitchFamily="34" charset="0"/>
                <a:cs typeface="Times New Roman" panose="02020603050405020304" pitchFamily="18" charset="0"/>
              </a:rPr>
              <a:t>CLASSIFICATION REPORT</a:t>
            </a:r>
            <a:r>
              <a:rPr lang="en-IN" dirty="0" smtClean="0">
                <a:latin typeface="Calibri" panose="020F0502020204030204" pitchFamily="34" charset="0"/>
                <a:ea typeface="Calibri" panose="020F0502020204030204" pitchFamily="34" charset="0"/>
                <a:cs typeface="Times New Roman" panose="02020603050405020304" pitchFamily="18" charset="0"/>
              </a:rPr>
              <a:t> using confusion matrix is 81% </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Content Placeholder 7" descr="XG BOOST.png"/>
          <p:cNvPicPr>
            <a:picLocks noGrp="1" noChangeAspect="1"/>
          </p:cNvPicPr>
          <p:nvPr>
            <p:ph idx="1"/>
          </p:nvPr>
        </p:nvPicPr>
        <p:blipFill>
          <a:blip r:embed="rId2" cstate="print"/>
          <a:stretch>
            <a:fillRect/>
          </a:stretch>
        </p:blipFill>
        <p:spPr>
          <a:xfrm>
            <a:off x="4798268" y="1700808"/>
            <a:ext cx="6858000" cy="3816424"/>
          </a:xfrm>
        </p:spPr>
      </p:pic>
      <p:pic>
        <p:nvPicPr>
          <p:cNvPr id="9" name="Picture 8" descr="jklll.png"/>
          <p:cNvPicPr>
            <a:picLocks noChangeAspect="1"/>
          </p:cNvPicPr>
          <p:nvPr/>
        </p:nvPicPr>
        <p:blipFill>
          <a:blip r:embed="rId3" cstate="print"/>
          <a:stretch>
            <a:fillRect/>
          </a:stretch>
        </p:blipFill>
        <p:spPr>
          <a:xfrm>
            <a:off x="117748" y="2060848"/>
            <a:ext cx="4442845" cy="2583404"/>
          </a:xfrm>
          <a:prstGeom prst="rect">
            <a:avLst/>
          </a:prstGeom>
        </p:spPr>
      </p:pic>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3DCA6D4-2574-4EE8-A827-017D639C7FC7}"/>
              </a:ext>
            </a:extLst>
          </p:cNvPr>
          <p:cNvSpPr>
            <a:spLocks noGrp="1"/>
          </p:cNvSpPr>
          <p:nvPr>
            <p:ph type="title"/>
          </p:nvPr>
        </p:nvSpPr>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IN"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Overview:</a:t>
            </a:r>
          </a:p>
        </p:txBody>
      </p:sp>
      <p:sp>
        <p:nvSpPr>
          <p:cNvPr id="3" name="Content Placeholder 2">
            <a:extLst>
              <a:ext uri="{FF2B5EF4-FFF2-40B4-BE49-F238E27FC236}">
                <a16:creationId xmlns="" xmlns:a16="http://schemas.microsoft.com/office/drawing/2014/main" id="{8A9EA786-E6B5-4CB5-9D6D-FE86AD033231}"/>
              </a:ext>
            </a:extLst>
          </p:cNvPr>
          <p:cNvSpPr>
            <a:spLocks noGrp="1"/>
          </p:cNvSpPr>
          <p:nvPr>
            <p:ph idx="1"/>
          </p:nvPr>
        </p:nvSpPr>
        <p:spPr>
          <a:xfrm>
            <a:off x="1522413" y="1844824"/>
            <a:ext cx="9829799" cy="4324201"/>
          </a:xfrm>
        </p:spPr>
        <p:txBody>
          <a:bodyPr/>
          <a:lstStyle/>
          <a:p>
            <a:pPr>
              <a:buFont typeface="Wingdings" panose="05000000000000000000" pitchFamily="2" charset="2"/>
              <a:buChar char="ü"/>
            </a:pPr>
            <a:r>
              <a:rPr lang="en-US" sz="2400" dirty="0">
                <a:solidFill>
                  <a:schemeClr val="tx2"/>
                </a:solidFill>
                <a:latin typeface="Century" panose="02040604050505020304" pitchFamily="18" charset="0"/>
              </a:rPr>
              <a:t>In this particular presentation we will be looking </a:t>
            </a:r>
            <a:r>
              <a:rPr lang="en-US" sz="2400" dirty="0" smtClean="0">
                <a:solidFill>
                  <a:schemeClr val="tx2"/>
                </a:solidFill>
                <a:latin typeface="Century" panose="02040604050505020304" pitchFamily="18" charset="0"/>
              </a:rPr>
              <a:t>on:</a:t>
            </a:r>
          </a:p>
          <a:p>
            <a:pPr>
              <a:buFont typeface="Wingdings" panose="05000000000000000000" pitchFamily="2" charset="2"/>
              <a:buChar char="ü"/>
            </a:pPr>
            <a:r>
              <a:rPr lang="en-US" dirty="0" smtClean="0">
                <a:solidFill>
                  <a:schemeClr val="tx2"/>
                </a:solidFill>
                <a:latin typeface="Century" panose="02040604050505020304" pitchFamily="18" charset="0"/>
              </a:rPr>
              <a:t>What </a:t>
            </a:r>
            <a:r>
              <a:rPr lang="en-US" dirty="0">
                <a:solidFill>
                  <a:schemeClr val="tx2"/>
                </a:solidFill>
                <a:latin typeface="Century" panose="02040604050505020304" pitchFamily="18" charset="0"/>
              </a:rPr>
              <a:t>are the EDA steps in cleaning the dataset.</a:t>
            </a:r>
          </a:p>
          <a:p>
            <a:pPr lvl="1"/>
            <a:r>
              <a:rPr lang="en-US" dirty="0">
                <a:solidFill>
                  <a:schemeClr val="tx2"/>
                </a:solidFill>
                <a:latin typeface="Century" panose="02040604050505020304" pitchFamily="18" charset="0"/>
              </a:rPr>
              <a:t>Overall analysis on the problem.</a:t>
            </a:r>
          </a:p>
          <a:p>
            <a:pPr lvl="1"/>
            <a:r>
              <a:rPr lang="en-US" dirty="0">
                <a:solidFill>
                  <a:schemeClr val="tx2"/>
                </a:solidFill>
                <a:latin typeface="Century" panose="02040604050505020304" pitchFamily="18" charset="0"/>
              </a:rPr>
              <a:t>Model building from </a:t>
            </a:r>
            <a:r>
              <a:rPr lang="en-US" dirty="0" smtClean="0">
                <a:solidFill>
                  <a:schemeClr val="tx2"/>
                </a:solidFill>
                <a:latin typeface="Century" panose="02040604050505020304" pitchFamily="18" charset="0"/>
              </a:rPr>
              <a:t>Customer </a:t>
            </a:r>
            <a:r>
              <a:rPr lang="en-US" dirty="0" err="1" smtClean="0">
                <a:solidFill>
                  <a:schemeClr val="tx2"/>
                </a:solidFill>
                <a:latin typeface="Century" panose="02040604050505020304" pitchFamily="18" charset="0"/>
              </a:rPr>
              <a:t>Retension</a:t>
            </a:r>
            <a:r>
              <a:rPr lang="en-US" dirty="0" smtClean="0">
                <a:solidFill>
                  <a:schemeClr val="tx2"/>
                </a:solidFill>
                <a:latin typeface="Century" panose="02040604050505020304" pitchFamily="18" charset="0"/>
              </a:rPr>
              <a:t> </a:t>
            </a:r>
            <a:r>
              <a:rPr lang="en-US" dirty="0">
                <a:solidFill>
                  <a:schemeClr val="tx2"/>
                </a:solidFill>
                <a:latin typeface="Century" panose="02040604050505020304" pitchFamily="18" charset="0"/>
              </a:rPr>
              <a:t>dataset.</a:t>
            </a:r>
          </a:p>
          <a:p>
            <a:pPr lvl="1"/>
            <a:r>
              <a:rPr lang="en-US" dirty="0">
                <a:solidFill>
                  <a:schemeClr val="tx2"/>
                </a:solidFill>
                <a:latin typeface="Century" panose="02040604050505020304" pitchFamily="18" charset="0"/>
              </a:rPr>
              <a:t>Predicting </a:t>
            </a:r>
            <a:r>
              <a:rPr lang="en-US" dirty="0" smtClean="0">
                <a:solidFill>
                  <a:schemeClr val="tx2"/>
                </a:solidFill>
                <a:latin typeface="Century" panose="02040604050505020304" pitchFamily="18" charset="0"/>
              </a:rPr>
              <a:t>Customer Retention.</a:t>
            </a:r>
            <a:endParaRPr lang="en-US" dirty="0">
              <a:solidFill>
                <a:schemeClr val="tx2"/>
              </a:solidFill>
              <a:latin typeface="Century" panose="02040604050505020304" pitchFamily="18" charset="0"/>
            </a:endParaRPr>
          </a:p>
          <a:p>
            <a:endParaRPr lang="en-IN" dirty="0"/>
          </a:p>
        </p:txBody>
      </p:sp>
    </p:spTree>
    <p:extLst>
      <p:ext uri="{BB962C8B-B14F-4D97-AF65-F5344CB8AC3E}">
        <p14:creationId xmlns="" xmlns:p14="http://schemas.microsoft.com/office/powerpoint/2010/main" val="31542113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5AFB10-4610-4E90-B036-2E46D20B25E5}"/>
              </a:ext>
            </a:extLst>
          </p:cNvPr>
          <p:cNvSpPr>
            <a:spLocks noGrp="1"/>
          </p:cNvSpPr>
          <p:nvPr>
            <p:ph type="title"/>
          </p:nvPr>
        </p:nvSpPr>
        <p:spPr>
          <a:xfrm>
            <a:off x="1522413" y="381000"/>
            <a:ext cx="9829799" cy="139181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IN"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Conclusion</a:t>
            </a:r>
            <a:r>
              <a:rPr lang="en-IN"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a:t>
            </a:r>
          </a:p>
        </p:txBody>
      </p:sp>
      <p:pic>
        <p:nvPicPr>
          <p:cNvPr id="5" name="Content Placeholder 4" descr="cln.png"/>
          <p:cNvPicPr>
            <a:picLocks noGrp="1" noChangeAspect="1"/>
          </p:cNvPicPr>
          <p:nvPr>
            <p:ph idx="1"/>
          </p:nvPr>
        </p:nvPicPr>
        <p:blipFill>
          <a:blip r:embed="rId2" cstate="print"/>
          <a:stretch>
            <a:fillRect/>
          </a:stretch>
        </p:blipFill>
        <p:spPr>
          <a:xfrm>
            <a:off x="1341884" y="1988840"/>
            <a:ext cx="9541067" cy="4032448"/>
          </a:xfrm>
        </p:spPr>
      </p:pic>
    </p:spTree>
    <p:extLst>
      <p:ext uri="{BB962C8B-B14F-4D97-AF65-F5344CB8AC3E}">
        <p14:creationId xmlns="" xmlns:p14="http://schemas.microsoft.com/office/powerpoint/2010/main" val="281065229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USER\AppData\Local\Microsoft\Windows\Temporary Internet Files\Content.IE5\JA7NCHM3\thank-you-394180_1280[1].png"/>
          <p:cNvPicPr>
            <a:picLocks noChangeAspect="1" noChangeArrowheads="1"/>
          </p:cNvPicPr>
          <p:nvPr/>
        </p:nvPicPr>
        <p:blipFill>
          <a:blip r:embed="rId2" cstate="print"/>
          <a:srcRect/>
          <a:stretch>
            <a:fillRect/>
          </a:stretch>
        </p:blipFill>
        <p:spPr bwMode="auto">
          <a:xfrm>
            <a:off x="1522412" y="0"/>
            <a:ext cx="9144000" cy="6858000"/>
          </a:xfrm>
          <a:prstGeom prst="round2DiagRect">
            <a:avLst>
              <a:gd name="adj1" fmla="val 16667"/>
              <a:gd name="adj2" fmla="val 0"/>
            </a:avLst>
          </a:prstGeom>
          <a:ln/>
        </p:spPr>
        <p:style>
          <a:lnRef idx="1">
            <a:schemeClr val="dk1"/>
          </a:lnRef>
          <a:fillRef idx="2">
            <a:schemeClr val="dk1"/>
          </a:fillRef>
          <a:effectRef idx="1">
            <a:schemeClr val="dk1"/>
          </a:effectRef>
          <a:fontRef idx="minor">
            <a:schemeClr val="dk1"/>
          </a:fontRef>
        </p:style>
      </p:pic>
    </p:spTree>
    <p:extLst>
      <p:ext uri="{BB962C8B-B14F-4D97-AF65-F5344CB8AC3E}">
        <p14:creationId xmlns="" xmlns:p14="http://schemas.microsoft.com/office/powerpoint/2010/main" val="636227400"/>
      </p:ext>
    </p:extLst>
  </p:cSld>
  <p:clrMapOvr>
    <a:masterClrMapping/>
  </p:clrMapOvr>
  <p:transition spd="slow">
    <p:wheel spokes="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996A01-906C-4F39-89D2-6A73C0000004}"/>
              </a:ext>
            </a:extLst>
          </p:cNvPr>
          <p:cNvSpPr>
            <a:spLocks noGrp="1"/>
          </p:cNvSpPr>
          <p:nvPr>
            <p:ph type="title"/>
          </p:nvPr>
        </p:nvSpPr>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IN"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Problem Statement:</a:t>
            </a:r>
          </a:p>
        </p:txBody>
      </p:sp>
      <p:sp>
        <p:nvSpPr>
          <p:cNvPr id="3" name="Content Placeholder 2">
            <a:extLst>
              <a:ext uri="{FF2B5EF4-FFF2-40B4-BE49-F238E27FC236}">
                <a16:creationId xmlns="" xmlns:a16="http://schemas.microsoft.com/office/drawing/2014/main" id="{E09D721E-6BEE-479A-9984-32A1EC00F53D}"/>
              </a:ext>
            </a:extLst>
          </p:cNvPr>
          <p:cNvSpPr>
            <a:spLocks noGrp="1"/>
          </p:cNvSpPr>
          <p:nvPr>
            <p:ph idx="1"/>
          </p:nvPr>
        </p:nvSpPr>
        <p:spPr>
          <a:xfrm>
            <a:off x="1522413" y="1981201"/>
            <a:ext cx="9829799" cy="3464024"/>
          </a:xfrm>
          <a:gradFill>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5400000" scaled="0"/>
          </a:gradFill>
        </p:spPr>
        <p:style>
          <a:lnRef idx="1">
            <a:schemeClr val="dk1"/>
          </a:lnRef>
          <a:fillRef idx="2">
            <a:schemeClr val="dk1"/>
          </a:fillRef>
          <a:effectRef idx="1">
            <a:schemeClr val="dk1"/>
          </a:effectRef>
          <a:fontRef idx="minor">
            <a:schemeClr val="dk1"/>
          </a:fontRef>
        </p:style>
        <p:txBody>
          <a:bodyPr>
            <a:normAutofit/>
          </a:bodyPr>
          <a:lstStyle/>
          <a:p>
            <a:pPr marL="0" indent="0">
              <a:buNone/>
            </a:pPr>
            <a:r>
              <a:rPr lang="en-IN" dirty="0"/>
              <a:t> </a:t>
            </a:r>
            <a:endParaRPr lang="en-IN" sz="2000" dirty="0" smtClean="0"/>
          </a:p>
          <a:p>
            <a:pPr marL="0" indent="0">
              <a:buNone/>
            </a:pPr>
            <a:r>
              <a:rPr lang="en-IN" sz="2000" b="1" u="sng" dirty="0" smtClean="0">
                <a:hlinkClick r:id="rId2"/>
              </a:rPr>
              <a:t>E-retail factors for customer activation and retention: A case study from Indian e-commerce customers</a:t>
            </a:r>
            <a:endParaRPr lang="en-IN" sz="2000" u="sng" dirty="0" smtClean="0"/>
          </a:p>
          <a:p>
            <a:pPr marL="0" indent="0">
              <a:buNone/>
            </a:pPr>
            <a:endParaRPr lang="en-IN" sz="2000" dirty="0" smtClean="0"/>
          </a:p>
          <a:p>
            <a:pPr marL="0" indent="0">
              <a:buNone/>
            </a:pPr>
            <a:endParaRPr lang="en-IN" sz="2000" dirty="0" smtClean="0"/>
          </a:p>
          <a:p>
            <a:pPr marL="0" indent="0">
              <a:buNone/>
            </a:pPr>
            <a:endParaRPr lang="en-IN" sz="2000" dirty="0">
              <a:latin typeface="Century" panose="02040604050505020304" pitchFamily="18" charset="0"/>
            </a:endParaRPr>
          </a:p>
        </p:txBody>
      </p:sp>
    </p:spTree>
    <p:extLst>
      <p:ext uri="{BB962C8B-B14F-4D97-AF65-F5344CB8AC3E}">
        <p14:creationId xmlns="" xmlns:p14="http://schemas.microsoft.com/office/powerpoint/2010/main" val="13327944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1FEE7FC-150C-494B-AD00-461839A281EE}"/>
              </a:ext>
            </a:extLst>
          </p:cNvPr>
          <p:cNvSpPr>
            <a:spLocks noGrp="1"/>
          </p:cNvSpPr>
          <p:nvPr>
            <p:ph type="title"/>
          </p:nvPr>
        </p:nvSpPr>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IN"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Problem Understanding:</a:t>
            </a:r>
          </a:p>
        </p:txBody>
      </p:sp>
      <p:sp>
        <p:nvSpPr>
          <p:cNvPr id="3" name="Content Placeholder 2">
            <a:extLst>
              <a:ext uri="{FF2B5EF4-FFF2-40B4-BE49-F238E27FC236}">
                <a16:creationId xmlns="" xmlns:a16="http://schemas.microsoft.com/office/drawing/2014/main" id="{0A8206DD-0782-4390-A86F-20EA444B06AC}"/>
              </a:ext>
            </a:extLst>
          </p:cNvPr>
          <p:cNvSpPr>
            <a:spLocks noGrp="1"/>
          </p:cNvSpPr>
          <p:nvPr>
            <p:ph idx="1"/>
          </p:nvPr>
        </p:nvSpPr>
        <p:spPr/>
        <p:txBody>
          <a:bodyPr>
            <a:normAutofit fontScale="77500" lnSpcReduction="20000"/>
          </a:bodyPr>
          <a:lstStyle/>
          <a:p>
            <a:pPr>
              <a:lnSpc>
                <a:spcPct val="107000"/>
              </a:lnSpc>
              <a:spcAft>
                <a:spcPts val="800"/>
              </a:spcAft>
              <a:buFont typeface="Wingdings" panose="05000000000000000000" pitchFamily="2" charset="2"/>
              <a:buChar char="ü"/>
            </a:pPr>
            <a:r>
              <a:rPr lang="en-IN" dirty="0" smtClean="0"/>
              <a:t>Customer satisfaction has emerged as one of the most important factors that guarantee the success of online store; it has been posited as a key stimulant of purchase, repurchase intentions and customer loyalty. A comprehensive review of the literature, theories and models have been carried out to propose the models for customer activation and customer retention. Five major factors that contributed to the success of an e-commerce store have been identified as: service quality, system quality, information quality, trust and net benefit. The research furthermore investigated the factors that influence the online customers repeat purchase intention. The combination of both utilitarian value and hedonistic values are needed to affect the repeat purchase intention (loyalty) positively. The data is collected from the Indian online shoppers. Results indicate the e-retail success factors, which are very much critical for customer satisfaction.</a:t>
            </a:r>
            <a:endParaRPr lang="en-IN" sz="2200" dirty="0">
              <a:latin typeface="Century" panose="02040604050505020304" pitchFamily="18" charset="0"/>
            </a:endParaRPr>
          </a:p>
        </p:txBody>
      </p:sp>
    </p:spTree>
    <p:extLst>
      <p:ext uri="{BB962C8B-B14F-4D97-AF65-F5344CB8AC3E}">
        <p14:creationId xmlns="" xmlns:p14="http://schemas.microsoft.com/office/powerpoint/2010/main" val="242427524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5616372-B5D6-450C-9D30-0ED2779B89D7}"/>
              </a:ext>
            </a:extLst>
          </p:cNvPr>
          <p:cNvSpPr>
            <a:spLocks noGrp="1"/>
          </p:cNvSpPr>
          <p:nvPr>
            <p:ph type="title"/>
          </p:nvPr>
        </p:nvSpPr>
        <p:spPr>
          <a:xfrm>
            <a:off x="1522415" y="404664"/>
            <a:ext cx="9829798" cy="1224136"/>
          </a:xfrm>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IN"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What is </a:t>
            </a:r>
            <a:r>
              <a:rPr lang="en-IN"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Customer Retention?</a:t>
            </a:r>
            <a:endParaRPr lang="en-IN"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3" name="Content Placeholder 2">
            <a:extLst>
              <a:ext uri="{FF2B5EF4-FFF2-40B4-BE49-F238E27FC236}">
                <a16:creationId xmlns="" xmlns:a16="http://schemas.microsoft.com/office/drawing/2014/main" id="{ED5FB2BD-30CF-4FFB-A9EF-5F58929C1DFC}"/>
              </a:ext>
            </a:extLst>
          </p:cNvPr>
          <p:cNvSpPr>
            <a:spLocks noGrp="1"/>
          </p:cNvSpPr>
          <p:nvPr>
            <p:ph sz="half" idx="1"/>
          </p:nvPr>
        </p:nvSpPr>
        <p:spPr>
          <a:xfrm>
            <a:off x="549796" y="1916832"/>
            <a:ext cx="5470340" cy="3600400"/>
          </a:xfrm>
          <a:ln/>
        </p:spPr>
        <p:style>
          <a:lnRef idx="2">
            <a:schemeClr val="accent6"/>
          </a:lnRef>
          <a:fillRef idx="1">
            <a:schemeClr val="lt1"/>
          </a:fillRef>
          <a:effectRef idx="0">
            <a:schemeClr val="accent6"/>
          </a:effectRef>
          <a:fontRef idx="minor">
            <a:schemeClr val="dk1"/>
          </a:fontRef>
        </p:style>
        <p:txBody>
          <a:bodyPr>
            <a:normAutofit fontScale="40000" lnSpcReduction="20000"/>
          </a:bodyPr>
          <a:lstStyle/>
          <a:p>
            <a:r>
              <a:rPr lang="en-IN" sz="3200" dirty="0">
                <a:solidFill>
                  <a:schemeClr val="accent3">
                    <a:lumMod val="50000"/>
                  </a:schemeClr>
                </a:solidFill>
              </a:rPr>
              <a:t> </a:t>
            </a:r>
            <a:r>
              <a:rPr lang="en-IN" sz="2900" b="1" dirty="0" smtClean="0">
                <a:solidFill>
                  <a:schemeClr val="accent3">
                    <a:lumMod val="50000"/>
                  </a:schemeClr>
                </a:solidFill>
              </a:rPr>
              <a:t>Customer retention</a:t>
            </a:r>
            <a:r>
              <a:rPr lang="en-IN" sz="2900" dirty="0" smtClean="0">
                <a:solidFill>
                  <a:schemeClr val="accent3">
                    <a:lumMod val="50000"/>
                  </a:schemeClr>
                </a:solidFill>
              </a:rPr>
              <a:t> refers to the ability of a company or product to retain its customers over some specified period.</a:t>
            </a:r>
            <a:r>
              <a:rPr lang="en-IN" sz="2900" baseline="30000" dirty="0" smtClean="0">
                <a:solidFill>
                  <a:schemeClr val="accent3">
                    <a:lumMod val="50000"/>
                  </a:schemeClr>
                </a:solidFill>
              </a:rPr>
              <a:t> </a:t>
            </a:r>
            <a:r>
              <a:rPr lang="en-IN" sz="2900" dirty="0" smtClean="0">
                <a:solidFill>
                  <a:schemeClr val="accent3">
                    <a:lumMod val="50000"/>
                  </a:schemeClr>
                </a:solidFill>
              </a:rPr>
              <a:t>High customer retention means customers of the product or business tend to return to, continue to buy or in some other way not defect to another product or business, or to non-use entirely. Selling organizations generally attempt to reduce </a:t>
            </a:r>
            <a:r>
              <a:rPr lang="en-IN" sz="2900" dirty="0" smtClean="0">
                <a:solidFill>
                  <a:schemeClr val="accent3">
                    <a:lumMod val="50000"/>
                  </a:schemeClr>
                </a:solidFill>
                <a:hlinkClick r:id="rId2" tooltip="Customer switching"/>
              </a:rPr>
              <a:t>customer defections</a:t>
            </a:r>
            <a:r>
              <a:rPr lang="en-IN" sz="2900" dirty="0" smtClean="0">
                <a:solidFill>
                  <a:schemeClr val="accent3">
                    <a:lumMod val="50000"/>
                  </a:schemeClr>
                </a:solidFill>
              </a:rPr>
              <a:t>. Customer retention starts with the first contact an organization has with a customer and continues throughout the entire lifetime of a relationship and successful retention efforts take this entire lifecycle into account. A company's ability to attract and retain new customers is related not only to its </a:t>
            </a:r>
            <a:r>
              <a:rPr lang="en-IN" sz="2900" dirty="0" smtClean="0">
                <a:solidFill>
                  <a:schemeClr val="accent3">
                    <a:lumMod val="50000"/>
                  </a:schemeClr>
                </a:solidFill>
                <a:hlinkClick r:id="rId3" tooltip="Product (business)"/>
              </a:rPr>
              <a:t>product</a:t>
            </a:r>
            <a:r>
              <a:rPr lang="en-IN" sz="2900" dirty="0" smtClean="0">
                <a:solidFill>
                  <a:schemeClr val="accent3">
                    <a:lumMod val="50000"/>
                  </a:schemeClr>
                </a:solidFill>
              </a:rPr>
              <a:t> or services, but also to the way it services its existing customers, the value the customers actually perceive as a result of utilizing the solutions, and the reputation it creates within and across the </a:t>
            </a:r>
            <a:r>
              <a:rPr lang="en-IN" sz="2900" dirty="0" smtClean="0">
                <a:solidFill>
                  <a:schemeClr val="accent3">
                    <a:lumMod val="50000"/>
                  </a:schemeClr>
                </a:solidFill>
                <a:hlinkClick r:id="rId4" tooltip="Marketplace"/>
              </a:rPr>
              <a:t>marketplace</a:t>
            </a:r>
            <a:r>
              <a:rPr lang="en-IN" sz="2900" dirty="0" smtClean="0">
                <a:solidFill>
                  <a:schemeClr val="accent3">
                    <a:lumMod val="50000"/>
                  </a:schemeClr>
                </a:solidFill>
              </a:rPr>
              <a:t>.</a:t>
            </a:r>
          </a:p>
          <a:p>
            <a:r>
              <a:rPr lang="en-IN" sz="2900" dirty="0" smtClean="0">
                <a:solidFill>
                  <a:schemeClr val="accent3">
                    <a:lumMod val="50000"/>
                  </a:schemeClr>
                </a:solidFill>
              </a:rPr>
              <a:t>Successful customer retention involves more than giving the customer what they expect. Generating loyal advocates of the </a:t>
            </a:r>
            <a:r>
              <a:rPr lang="en-IN" sz="2900" dirty="0" smtClean="0">
                <a:solidFill>
                  <a:schemeClr val="accent3">
                    <a:lumMod val="50000"/>
                  </a:schemeClr>
                </a:solidFill>
                <a:hlinkClick r:id="rId5" tooltip="Brand"/>
              </a:rPr>
              <a:t>brand</a:t>
            </a:r>
            <a:r>
              <a:rPr lang="en-IN" sz="2900" dirty="0" smtClean="0">
                <a:solidFill>
                  <a:schemeClr val="accent3">
                    <a:lumMod val="50000"/>
                  </a:schemeClr>
                </a:solidFill>
              </a:rPr>
              <a:t> might mean exceeding customer expectations. Creating </a:t>
            </a:r>
            <a:r>
              <a:rPr lang="en-IN" sz="2900" dirty="0" smtClean="0">
                <a:solidFill>
                  <a:schemeClr val="accent3">
                    <a:lumMod val="50000"/>
                  </a:schemeClr>
                </a:solidFill>
                <a:hlinkClick r:id="rId6" tooltip="Customer loyalty"/>
              </a:rPr>
              <a:t>customer loyalty</a:t>
            </a:r>
            <a:r>
              <a:rPr lang="en-IN" sz="2900" dirty="0" smtClean="0">
                <a:solidFill>
                  <a:schemeClr val="accent3">
                    <a:lumMod val="50000"/>
                  </a:schemeClr>
                </a:solidFill>
              </a:rPr>
              <a:t> puts 'customer value rather than maximizing profits and </a:t>
            </a:r>
            <a:r>
              <a:rPr lang="en-IN" sz="2900" dirty="0" smtClean="0">
                <a:solidFill>
                  <a:schemeClr val="accent3">
                    <a:lumMod val="50000"/>
                  </a:schemeClr>
                </a:solidFill>
                <a:hlinkClick r:id="rId7" tooltip="Shareholder value"/>
              </a:rPr>
              <a:t>shareholder value</a:t>
            </a:r>
            <a:r>
              <a:rPr lang="en-IN" sz="2900" dirty="0" smtClean="0">
                <a:solidFill>
                  <a:schemeClr val="accent3">
                    <a:lumMod val="50000"/>
                  </a:schemeClr>
                </a:solidFill>
              </a:rPr>
              <a:t> at the centre of business strategy'. The key differentiation in a competitive environment is often the delivery of a consistently high standard of </a:t>
            </a:r>
            <a:r>
              <a:rPr lang="en-IN" sz="2900" dirty="0" smtClean="0">
                <a:solidFill>
                  <a:schemeClr val="accent3">
                    <a:lumMod val="50000"/>
                  </a:schemeClr>
                </a:solidFill>
                <a:hlinkClick r:id="rId8" tooltip="Customer service"/>
              </a:rPr>
              <a:t>customer service</a:t>
            </a:r>
            <a:r>
              <a:rPr lang="en-IN" sz="2900" dirty="0" smtClean="0">
                <a:solidFill>
                  <a:schemeClr val="accent3">
                    <a:lumMod val="50000"/>
                  </a:schemeClr>
                </a:solidFill>
              </a:rPr>
              <a:t>. Furthermore, in the emerging world of </a:t>
            </a:r>
            <a:r>
              <a:rPr lang="en-IN" sz="2900" dirty="0" smtClean="0">
                <a:solidFill>
                  <a:schemeClr val="accent3">
                    <a:lumMod val="50000"/>
                  </a:schemeClr>
                </a:solidFill>
                <a:hlinkClick r:id="rId9" tooltip="Customer Success"/>
              </a:rPr>
              <a:t>Customer Success</a:t>
            </a:r>
            <a:r>
              <a:rPr lang="en-IN" sz="2900" dirty="0" smtClean="0">
                <a:solidFill>
                  <a:schemeClr val="accent3">
                    <a:lumMod val="50000"/>
                  </a:schemeClr>
                </a:solidFill>
              </a:rPr>
              <a:t>, retention is a major objective.</a:t>
            </a:r>
            <a:endParaRPr lang="en-IN" sz="2900" dirty="0">
              <a:solidFill>
                <a:schemeClr val="accent3">
                  <a:lumMod val="50000"/>
                </a:schemeClr>
              </a:solidFill>
              <a:latin typeface="Century" panose="02040604050505020304" pitchFamily="18" charset="0"/>
            </a:endParaRPr>
          </a:p>
          <a:p>
            <a:pPr>
              <a:buFont typeface="Wingdings" panose="05000000000000000000" pitchFamily="2" charset="2"/>
              <a:buChar char="ü"/>
            </a:pPr>
            <a:endParaRPr lang="en-IN" dirty="0"/>
          </a:p>
        </p:txBody>
      </p:sp>
      <p:pic>
        <p:nvPicPr>
          <p:cNvPr id="6" name="Content Placeholder 5" descr="Untitled.png"/>
          <p:cNvPicPr>
            <a:picLocks noGrp="1" noChangeAspect="1"/>
          </p:cNvPicPr>
          <p:nvPr>
            <p:ph sz="half" idx="2"/>
          </p:nvPr>
        </p:nvPicPr>
        <p:blipFill>
          <a:blip r:embed="rId10" cstate="print"/>
          <a:stretch>
            <a:fillRect/>
          </a:stretch>
        </p:blipFill>
        <p:spPr>
          <a:xfrm>
            <a:off x="6196013" y="2296006"/>
            <a:ext cx="5383212" cy="3378825"/>
          </a:xfrm>
        </p:spPr>
      </p:pic>
    </p:spTree>
    <p:extLst>
      <p:ext uri="{BB962C8B-B14F-4D97-AF65-F5344CB8AC3E}">
        <p14:creationId xmlns="" xmlns:p14="http://schemas.microsoft.com/office/powerpoint/2010/main" val="363838808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95BD00B-929E-48B8-A7F7-6FBFDC8E658E}"/>
              </a:ext>
            </a:extLst>
          </p:cNvPr>
          <p:cNvSpPr>
            <a:spLocks noGrp="1"/>
          </p:cNvSpPr>
          <p:nvPr>
            <p:ph type="title"/>
          </p:nvPr>
        </p:nvSpPr>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IN"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Exploratory Data </a:t>
            </a:r>
            <a:r>
              <a:rPr lang="en-IN"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Analysis (E.D.A):</a:t>
            </a:r>
            <a:endParaRPr lang="en-IN"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3" name="Content Placeholder 2">
            <a:extLst>
              <a:ext uri="{FF2B5EF4-FFF2-40B4-BE49-F238E27FC236}">
                <a16:creationId xmlns="" xmlns:a16="http://schemas.microsoft.com/office/drawing/2014/main" id="{15C722DB-5F13-46B9-81C1-622D0FF7B1FD}"/>
              </a:ext>
            </a:extLst>
          </p:cNvPr>
          <p:cNvSpPr>
            <a:spLocks noGrp="1"/>
          </p:cNvSpPr>
          <p:nvPr>
            <p:ph idx="1"/>
          </p:nvPr>
        </p:nvSpPr>
        <p:spPr/>
        <p:txBody>
          <a:bodyPr>
            <a:normAutofit/>
          </a:bodyPr>
          <a:lstStyle/>
          <a:p>
            <a:pPr marL="342900" lvl="0" indent="-342900">
              <a:lnSpc>
                <a:spcPct val="107000"/>
              </a:lnSpc>
              <a:buFont typeface="Wingdings" panose="05000000000000000000" pitchFamily="2" charset="2"/>
              <a:buChar char=""/>
            </a:pPr>
            <a:r>
              <a:rPr lang="en-IN" sz="4600" dirty="0">
                <a:latin typeface="Century" panose="02040604050505020304" pitchFamily="18" charset="0"/>
              </a:rPr>
              <a:t> </a:t>
            </a:r>
            <a:r>
              <a:rPr lang="en-IN" sz="2400" dirty="0">
                <a:effectLst/>
                <a:latin typeface="Century" panose="02040604050505020304" pitchFamily="18" charset="0"/>
                <a:ea typeface="Calibri" panose="020F0502020204030204" pitchFamily="34" charset="0"/>
                <a:cs typeface="Calibri" panose="020F0502020204030204" pitchFamily="34" charset="0"/>
              </a:rPr>
              <a:t>While checking for null </a:t>
            </a:r>
            <a:r>
              <a:rPr lang="en-IN" sz="2400" dirty="0" smtClean="0">
                <a:effectLst/>
                <a:latin typeface="Century" panose="02040604050505020304" pitchFamily="18" charset="0"/>
                <a:ea typeface="Calibri" panose="020F0502020204030204" pitchFamily="34" charset="0"/>
                <a:cs typeface="Calibri" panose="020F0502020204030204" pitchFamily="34" charset="0"/>
              </a:rPr>
              <a:t>values in data set </a:t>
            </a:r>
            <a:r>
              <a:rPr lang="en-IN" sz="2400" dirty="0">
                <a:effectLst/>
                <a:latin typeface="Century" panose="02040604050505020304" pitchFamily="18" charset="0"/>
                <a:ea typeface="Calibri" panose="020F0502020204030204" pitchFamily="34" charset="0"/>
                <a:cs typeface="Calibri" panose="020F0502020204030204" pitchFamily="34" charset="0"/>
              </a:rPr>
              <a:t>I found </a:t>
            </a:r>
            <a:r>
              <a:rPr lang="en-IN" sz="2400" dirty="0" smtClean="0">
                <a:effectLst/>
                <a:latin typeface="Century" panose="02040604050505020304" pitchFamily="18" charset="0"/>
                <a:ea typeface="Calibri" panose="020F0502020204030204" pitchFamily="34" charset="0"/>
                <a:cs typeface="Calibri" panose="020F0502020204030204" pitchFamily="34" charset="0"/>
              </a:rPr>
              <a:t>no null </a:t>
            </a:r>
            <a:r>
              <a:rPr lang="en-IN" sz="2400" dirty="0">
                <a:effectLst/>
                <a:latin typeface="Century" panose="02040604050505020304" pitchFamily="18" charset="0"/>
                <a:ea typeface="Calibri" panose="020F0502020204030204" pitchFamily="34" charset="0"/>
                <a:cs typeface="Calibri" panose="020F0502020204030204" pitchFamily="34" charset="0"/>
              </a:rPr>
              <a:t>values </a:t>
            </a:r>
            <a:r>
              <a:rPr lang="en-IN" sz="2400" dirty="0" smtClean="0">
                <a:effectLst/>
                <a:latin typeface="Century" panose="02040604050505020304" pitchFamily="18" charset="0"/>
                <a:ea typeface="Calibri" panose="020F0502020204030204" pitchFamily="34" charset="0"/>
                <a:cs typeface="Calibri" panose="020F0502020204030204" pitchFamily="34" charset="0"/>
              </a:rPr>
              <a:t>are present in the data set.</a:t>
            </a:r>
            <a:endParaRPr lang="en-IN" sz="2400" dirty="0" smtClean="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US" sz="2400" dirty="0" smtClean="0">
                <a:latin typeface="Century" panose="02040604050505020304" pitchFamily="18" charset="0"/>
                <a:ea typeface="Calibri" panose="020F0502020204030204" pitchFamily="34" charset="0"/>
                <a:cs typeface="Calibri" panose="020F0502020204030204" pitchFamily="34" charset="0"/>
              </a:rPr>
              <a:t>By info() function also found that there are no missing data was present in the given data set.</a:t>
            </a:r>
            <a:endParaRPr lang="en-IN" sz="2400" dirty="0" smtClean="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2400" dirty="0" smtClean="0">
                <a:effectLst/>
                <a:latin typeface="Century" panose="02040604050505020304" pitchFamily="18" charset="0"/>
                <a:ea typeface="Calibri" panose="020F0502020204030204" pitchFamily="34" charset="0"/>
              </a:rPr>
              <a:t>And </a:t>
            </a:r>
            <a:r>
              <a:rPr lang="en-IN" sz="2400" dirty="0">
                <a:effectLst/>
                <a:latin typeface="Century" panose="02040604050505020304" pitchFamily="18" charset="0"/>
                <a:ea typeface="Calibri" panose="020F0502020204030204" pitchFamily="34" charset="0"/>
              </a:rPr>
              <a:t>all these steps were performed to both train and test datasets </a:t>
            </a:r>
            <a:r>
              <a:rPr lang="en-IN" sz="2400" dirty="0" smtClean="0">
                <a:effectLst/>
                <a:latin typeface="Century" panose="02040604050505020304" pitchFamily="18" charset="0"/>
                <a:ea typeface="Calibri" panose="020F0502020204030204" pitchFamily="34" charset="0"/>
              </a:rPr>
              <a:t>separately.</a:t>
            </a:r>
          </a:p>
          <a:p>
            <a:pPr marL="342900" lvl="0" indent="-342900">
              <a:lnSpc>
                <a:spcPct val="107000"/>
              </a:lnSpc>
              <a:spcAft>
                <a:spcPts val="800"/>
              </a:spcAft>
              <a:buFont typeface="Wingdings" panose="05000000000000000000" pitchFamily="2" charset="2"/>
              <a:buChar char=""/>
            </a:pPr>
            <a:r>
              <a:rPr lang="en-US" sz="2400" dirty="0" smtClean="0">
                <a:latin typeface="Century" panose="02040604050505020304" pitchFamily="18" charset="0"/>
                <a:cs typeface="Calibri" panose="020F0502020204030204" pitchFamily="34" charset="0"/>
              </a:rPr>
              <a:t>This data set is of Classification model So used the classification algorithms for best accuracy to get.</a:t>
            </a:r>
            <a:endParaRPr lang="en-IN" sz="2400" dirty="0">
              <a:latin typeface="Century" panose="02040604050505020304" pitchFamily="18" charset="0"/>
              <a:cs typeface="Calibri" panose="020F0502020204030204" pitchFamily="34" charset="0"/>
            </a:endParaRPr>
          </a:p>
          <a:p>
            <a:pPr>
              <a:buFont typeface="Wingdings" panose="05000000000000000000" pitchFamily="2" charset="2"/>
              <a:buChar char="ü"/>
            </a:pPr>
            <a:endParaRPr lang="en-IN" dirty="0"/>
          </a:p>
        </p:txBody>
      </p:sp>
    </p:spTree>
    <p:extLst>
      <p:ext uri="{BB962C8B-B14F-4D97-AF65-F5344CB8AC3E}">
        <p14:creationId xmlns="" xmlns:p14="http://schemas.microsoft.com/office/powerpoint/2010/main" val="218180448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5B7EECC-136F-400D-9931-ADFE6E3C31DE}"/>
              </a:ext>
            </a:extLst>
          </p:cNvPr>
          <p:cNvSpPr>
            <a:spLocks noGrp="1"/>
          </p:cNvSpPr>
          <p:nvPr>
            <p:ph type="title"/>
          </p:nvPr>
        </p:nvSpPr>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IN"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Analysis:</a:t>
            </a:r>
          </a:p>
        </p:txBody>
      </p:sp>
      <p:sp>
        <p:nvSpPr>
          <p:cNvPr id="3" name="Content Placeholder 2">
            <a:extLst>
              <a:ext uri="{FF2B5EF4-FFF2-40B4-BE49-F238E27FC236}">
                <a16:creationId xmlns="" xmlns:a16="http://schemas.microsoft.com/office/drawing/2014/main" id="{E4B3A8C0-A406-4DA4-8E8C-E4E8E163BC22}"/>
              </a:ext>
            </a:extLst>
          </p:cNvPr>
          <p:cNvSpPr>
            <a:spLocks noGrp="1"/>
          </p:cNvSpPr>
          <p:nvPr>
            <p:ph idx="1"/>
          </p:nvPr>
        </p:nvSpPr>
        <p:spPr/>
        <p:txBody>
          <a:bodyPr>
            <a:normAutofit/>
          </a:bodyPr>
          <a:lstStyle/>
          <a:p>
            <a:pPr marL="342900" lvl="0" indent="-342900">
              <a:lnSpc>
                <a:spcPct val="107000"/>
              </a:lnSpc>
              <a:buFont typeface="Wingdings" panose="05000000000000000000" pitchFamily="2" charset="2"/>
              <a:buChar char=""/>
            </a:pPr>
            <a:r>
              <a:rPr lang="en-IN" sz="2000" dirty="0">
                <a:latin typeface="Century" panose="02040604050505020304" pitchFamily="18" charset="0"/>
              </a:rPr>
              <a:t> </a:t>
            </a:r>
            <a:r>
              <a:rPr lang="en-IN" sz="2000" dirty="0">
                <a:effectLst/>
                <a:latin typeface="Century" panose="02040604050505020304" pitchFamily="18" charset="0"/>
                <a:ea typeface="Calibri" panose="020F0502020204030204" pitchFamily="34" charset="0"/>
                <a:cs typeface="Times New Roman" panose="02020603050405020304" pitchFamily="18" charset="0"/>
              </a:rPr>
              <a:t>I have used </a:t>
            </a:r>
            <a:r>
              <a:rPr lang="en-IN" sz="2000" dirty="0" smtClean="0">
                <a:latin typeface="Century" panose="02040604050505020304" pitchFamily="18" charset="0"/>
                <a:ea typeface="Calibri" panose="020F0502020204030204" pitchFamily="34" charset="0"/>
                <a:cs typeface="Times New Roman" panose="02020603050405020304" pitchFamily="18" charset="0"/>
              </a:rPr>
              <a:t>Count</a:t>
            </a:r>
            <a:r>
              <a:rPr lang="en-IN" sz="2000" dirty="0" smtClean="0">
                <a:effectLst/>
                <a:latin typeface="Century" panose="02040604050505020304" pitchFamily="18" charset="0"/>
                <a:ea typeface="Calibri" panose="020F0502020204030204" pitchFamily="34" charset="0"/>
                <a:cs typeface="Times New Roman" panose="02020603050405020304" pitchFamily="18" charset="0"/>
              </a:rPr>
              <a:t> </a:t>
            </a:r>
            <a:r>
              <a:rPr lang="en-IN" sz="2000" dirty="0">
                <a:effectLst/>
                <a:latin typeface="Century" panose="02040604050505020304" pitchFamily="18" charset="0"/>
                <a:ea typeface="Calibri" panose="020F0502020204030204" pitchFamily="34" charset="0"/>
                <a:cs typeface="Times New Roman" panose="02020603050405020304" pitchFamily="18" charset="0"/>
              </a:rPr>
              <a:t>plot for each pair of </a:t>
            </a:r>
            <a:r>
              <a:rPr lang="en-IN" sz="2000" dirty="0" smtClean="0">
                <a:effectLst/>
                <a:latin typeface="Century" panose="02040604050505020304" pitchFamily="18" charset="0"/>
                <a:ea typeface="Calibri" panose="020F0502020204030204" pitchFamily="34" charset="0"/>
                <a:cs typeface="Times New Roman" panose="02020603050405020304" pitchFamily="18" charset="0"/>
              </a:rPr>
              <a:t>categorical &amp; Numerical  </a:t>
            </a:r>
            <a:r>
              <a:rPr lang="en-IN" sz="2000" dirty="0">
                <a:effectLst/>
                <a:latin typeface="Century" panose="02040604050505020304" pitchFamily="18" charset="0"/>
                <a:ea typeface="Calibri" panose="020F0502020204030204" pitchFamily="34" charset="0"/>
                <a:cs typeface="Times New Roman" panose="02020603050405020304" pitchFamily="18" charset="0"/>
              </a:rPr>
              <a:t>features that shows the </a:t>
            </a:r>
            <a:r>
              <a:rPr lang="en-IN" sz="2000" dirty="0" smtClean="0">
                <a:effectLst/>
                <a:latin typeface="Century" panose="02040604050505020304" pitchFamily="18" charset="0"/>
                <a:ea typeface="Calibri" panose="020F0502020204030204" pitchFamily="34" charset="0"/>
                <a:cs typeface="Times New Roman" panose="02020603050405020304" pitchFamily="18" charset="0"/>
              </a:rPr>
              <a:t>relation.</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And also </a:t>
            </a:r>
            <a:r>
              <a:rPr lang="en-IN" sz="2000" dirty="0" smtClean="0">
                <a:effectLst/>
                <a:latin typeface="Century" panose="02040604050505020304" pitchFamily="18" charset="0"/>
                <a:ea typeface="Calibri" panose="020F0502020204030204" pitchFamily="34" charset="0"/>
                <a:cs typeface="Times New Roman" panose="02020603050405020304" pitchFamily="18" charset="0"/>
              </a:rPr>
              <a:t>used the Pie plot for some categorical columns to get better insights to get from data.</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I </a:t>
            </a:r>
            <a:r>
              <a:rPr lang="en-IN" sz="2000" dirty="0" smtClean="0">
                <a:effectLst/>
                <a:latin typeface="Century" panose="02040604050505020304" pitchFamily="18" charset="0"/>
                <a:ea typeface="Calibri" panose="020F0502020204030204" pitchFamily="34" charset="0"/>
                <a:cs typeface="Times New Roman" panose="02020603050405020304" pitchFamily="18" charset="0"/>
              </a:rPr>
              <a:t>found that Amazon store performs good and giving safety and playful experience to the customer comparing to others. </a:t>
            </a:r>
          </a:p>
          <a:p>
            <a:pPr marL="342900" lvl="0" indent="-342900">
              <a:lnSpc>
                <a:spcPct val="107000"/>
              </a:lnSpc>
              <a:spcAft>
                <a:spcPts val="800"/>
              </a:spcAft>
              <a:buFont typeface="Wingdings" panose="05000000000000000000" pitchFamily="2" charset="2"/>
              <a:buChar char=""/>
            </a:pPr>
            <a:r>
              <a:rPr lang="en-US" sz="2000" dirty="0" smtClean="0">
                <a:latin typeface="Century" panose="02040604050505020304" pitchFamily="18" charset="0"/>
                <a:cs typeface="Times New Roman" panose="02020603050405020304" pitchFamily="18" charset="0"/>
              </a:rPr>
              <a:t>I checked this comparison through the Bar Graph.</a:t>
            </a:r>
          </a:p>
          <a:p>
            <a:pPr marL="342900" lvl="0" indent="-342900">
              <a:lnSpc>
                <a:spcPct val="107000"/>
              </a:lnSpc>
              <a:spcAft>
                <a:spcPts val="800"/>
              </a:spcAft>
              <a:buFont typeface="Wingdings" panose="05000000000000000000" pitchFamily="2" charset="2"/>
              <a:buChar char=""/>
            </a:pPr>
            <a:endParaRPr lang="en-US" sz="2000" dirty="0" smtClean="0">
              <a:latin typeface="Century" panose="02040604050505020304" pitchFamily="18"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endParaRPr lang="en-IN" sz="2000" dirty="0">
              <a:latin typeface="Century" panose="02040604050505020304" pitchFamily="18" charset="0"/>
            </a:endParaRPr>
          </a:p>
        </p:txBody>
      </p:sp>
    </p:spTree>
    <p:extLst>
      <p:ext uri="{BB962C8B-B14F-4D97-AF65-F5344CB8AC3E}">
        <p14:creationId xmlns="" xmlns:p14="http://schemas.microsoft.com/office/powerpoint/2010/main" val="327232576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0DB1F20-950A-4A75-839A-C7E9ABB0E8BD}"/>
              </a:ext>
            </a:extLst>
          </p:cNvPr>
          <p:cNvSpPr>
            <a:spLocks noGrp="1"/>
          </p:cNvSpPr>
          <p:nvPr>
            <p:ph type="title"/>
          </p:nvPr>
        </p:nvSpPr>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IN"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Data Cleaning Steps:</a:t>
            </a:r>
          </a:p>
        </p:txBody>
      </p:sp>
      <p:sp>
        <p:nvSpPr>
          <p:cNvPr id="3" name="Content Placeholder 2">
            <a:extLst>
              <a:ext uri="{FF2B5EF4-FFF2-40B4-BE49-F238E27FC236}">
                <a16:creationId xmlns="" xmlns:a16="http://schemas.microsoft.com/office/drawing/2014/main" id="{8500CE34-64BF-4AD1-A2E6-80297C41FFE3}"/>
              </a:ext>
            </a:extLst>
          </p:cNvPr>
          <p:cNvSpPr>
            <a:spLocks noGrp="1"/>
          </p:cNvSpPr>
          <p:nvPr>
            <p:ph idx="1"/>
          </p:nvPr>
        </p:nvSpPr>
        <p:spPr>
          <a:xfrm>
            <a:off x="609441" y="1882808"/>
            <a:ext cx="10969943" cy="3202376"/>
          </a:xfrm>
        </p:spPr>
        <p:txBody>
          <a:bodyPr>
            <a:normAutofit/>
          </a:bodyPr>
          <a:lstStyle/>
          <a:p>
            <a:pPr>
              <a:buFont typeface="Wingdings" panose="05000000000000000000" pitchFamily="2" charset="2"/>
              <a:buChar char="ü"/>
            </a:pPr>
            <a:r>
              <a:rPr lang="en-IN" sz="2000" dirty="0">
                <a:latin typeface="Century" panose="02040604050505020304" pitchFamily="18" charset="0"/>
              </a:rPr>
              <a:t>In my datasets I </a:t>
            </a:r>
            <a:r>
              <a:rPr lang="en-IN" sz="2000" dirty="0" smtClean="0">
                <a:latin typeface="Century" panose="02040604050505020304" pitchFamily="18" charset="0"/>
              </a:rPr>
              <a:t>can’t found  any missing/null values in the data set.</a:t>
            </a:r>
            <a:endParaRPr lang="en-IN" sz="2000" dirty="0">
              <a:latin typeface="Century" panose="02040604050505020304" pitchFamily="18" charset="0"/>
            </a:endParaRP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I </a:t>
            </a:r>
            <a:r>
              <a:rPr lang="en-IN" sz="2000" dirty="0" smtClean="0">
                <a:latin typeface="Century" panose="02040604050505020304" pitchFamily="18" charset="0"/>
                <a:ea typeface="Calibri" panose="020F0502020204030204" pitchFamily="34" charset="0"/>
                <a:cs typeface="Times New Roman" panose="02020603050405020304" pitchFamily="18" charset="0"/>
              </a:rPr>
              <a:t>have changed the lengthy column names to short names to see in better way.</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To encode the categorical columns I have use Ordinal Encoding. </a:t>
            </a:r>
          </a:p>
          <a:p>
            <a:pPr>
              <a:buFont typeface="Wingdings" panose="05000000000000000000" pitchFamily="2" charset="2"/>
              <a:buChar char="ü"/>
            </a:pPr>
            <a:r>
              <a:rPr lang="en-US" sz="2000" dirty="0" smtClean="0">
                <a:latin typeface="Century" panose="02040604050505020304" pitchFamily="18" charset="0"/>
                <a:cs typeface="Times New Roman" panose="02020603050405020304" pitchFamily="18" charset="0"/>
              </a:rPr>
              <a:t>After </a:t>
            </a:r>
            <a:r>
              <a:rPr lang="en-US" sz="2000" dirty="0" smtClean="0">
                <a:latin typeface="Century" panose="02040604050505020304" pitchFamily="18" charset="0"/>
                <a:cs typeface="Times New Roman" panose="02020603050405020304" pitchFamily="18" charset="0"/>
              </a:rPr>
              <a:t>Done visualization through each data columns to get better insights in it for getting idea about how the data is behaving</a:t>
            </a:r>
            <a:r>
              <a:rPr lang="en-US" sz="2000" dirty="0" smtClean="0">
                <a:latin typeface="Century" panose="02040604050505020304" pitchFamily="18" charset="0"/>
                <a:cs typeface="Times New Roman" panose="02020603050405020304" pitchFamily="18" charset="0"/>
              </a:rPr>
              <a:t>.</a:t>
            </a:r>
          </a:p>
          <a:p>
            <a:pPr>
              <a:buFont typeface="Wingdings" panose="05000000000000000000" pitchFamily="2" charset="2"/>
              <a:buChar char="ü"/>
            </a:pPr>
            <a:r>
              <a:rPr lang="en-US" sz="2000" dirty="0" smtClean="0">
                <a:latin typeface="Century" panose="02040604050505020304" pitchFamily="18" charset="0"/>
                <a:cs typeface="Times New Roman" panose="02020603050405020304" pitchFamily="18" charset="0"/>
              </a:rPr>
              <a:t>Depending on the above terms found the best model which suits better for this data set.</a:t>
            </a:r>
            <a:endParaRPr lang="en-IN" sz="2000" dirty="0">
              <a:latin typeface="Century" panose="02040604050505020304" pitchFamily="18" charset="0"/>
            </a:endParaRPr>
          </a:p>
        </p:txBody>
      </p:sp>
    </p:spTree>
    <p:extLst>
      <p:ext uri="{BB962C8B-B14F-4D97-AF65-F5344CB8AC3E}">
        <p14:creationId xmlns="" xmlns:p14="http://schemas.microsoft.com/office/powerpoint/2010/main" val="176744879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Verv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Ver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shade val="48000"/>
                <a:satMod val="230000"/>
              </a:schemeClr>
            </a:gs>
            <a:gs pos="60000">
              <a:schemeClr val="phClr">
                <a:shade val="92000"/>
                <a:satMod val="230000"/>
              </a:schemeClr>
            </a:gs>
            <a:gs pos="100000">
              <a:schemeClr val="phClr">
                <a:tint val="85000"/>
                <a:satMod val="400000"/>
              </a:schemeClr>
            </a:gs>
          </a:gsLst>
          <a:lin ang="5400000" scaled="0"/>
        </a:gradFill>
        <a:blipFill>
          <a:blip xmlns:r="http://schemas.openxmlformats.org/officeDocument/2006/relationships" r:embed="rId1">
            <a:duotone>
              <a:schemeClr val="phClr">
                <a:shade val="1200"/>
                <a:satMod val="150000"/>
              </a:schemeClr>
              <a:schemeClr val="phClr">
                <a:tint val="90000"/>
                <a:satMod val="150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674</TotalTime>
  <Words>861</Words>
  <Application>Microsoft Office PowerPoint</Application>
  <PresentationFormat>Custom</PresentationFormat>
  <Paragraphs>90</Paragraphs>
  <Slides>31</Slides>
  <Notes>0</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Verve</vt:lpstr>
      <vt:lpstr>Project  ON  “CUSTOMER RETENTION”</vt:lpstr>
      <vt:lpstr>TOPICS:</vt:lpstr>
      <vt:lpstr>Overview:</vt:lpstr>
      <vt:lpstr>Problem Statement:</vt:lpstr>
      <vt:lpstr>Problem Understanding:</vt:lpstr>
      <vt:lpstr>What is Customer Retention?</vt:lpstr>
      <vt:lpstr>Exploratory Data Analysis (E.D.A):</vt:lpstr>
      <vt:lpstr>Analysis:</vt:lpstr>
      <vt:lpstr>Data Cleaning Steps:</vt:lpstr>
      <vt:lpstr>CHECKING FULL INFORMATION ABOUT THE DATA :-</vt:lpstr>
      <vt:lpstr>EXTRAPOLATORY DATA ANALYSIS (EDA):-</vt:lpstr>
      <vt:lpstr>EXTRAPOLATORY DATA ANALAYSIS  (EDA):-</vt:lpstr>
      <vt:lpstr>VISUALIZATION (COUNT PLOT):-</vt:lpstr>
      <vt:lpstr>VISUALIZATION (COUNT PLOT):-</vt:lpstr>
      <vt:lpstr>VISUALIZATION (COUNT PLOT):-</vt:lpstr>
      <vt:lpstr>VISUALIZATION (COUNT PLOT):-</vt:lpstr>
      <vt:lpstr>VISUALIZATION (COUNT PLOT):-</vt:lpstr>
      <vt:lpstr>VISUALIZATION (COUNT PLOT):-</vt:lpstr>
      <vt:lpstr>VISUALIZATION (COUNT PLOT):-</vt:lpstr>
      <vt:lpstr>VISUALIZATION  (COUNT PLT):-</vt:lpstr>
      <vt:lpstr>VISUALIZATION  (COUNT &amp; Pie PLOT):-</vt:lpstr>
      <vt:lpstr>VISUALIZATION (COUNT &amp; PIE PLOT):-</vt:lpstr>
      <vt:lpstr>VISULIZATION (BAR PLOT):-</vt:lpstr>
      <vt:lpstr>VISUALIZATION (BAR PLOT):-</vt:lpstr>
      <vt:lpstr>VISUALIZATION (BAR PLOT):-</vt:lpstr>
      <vt:lpstr>Model Building:</vt:lpstr>
      <vt:lpstr>Hyper Tuning The Model and also finding accuracy score of model:</vt:lpstr>
      <vt:lpstr>RANDOM FOREST CLASSIFIER</vt:lpstr>
      <vt:lpstr>XG BOOST CLASSIFIER</vt:lpstr>
      <vt:lpstr>Conclusion:</vt:lpstr>
      <vt:lpstr>Slide 31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On  “Housing: Price Prediction”</dc:title>
  <dc:creator>Pooja gowda</dc:creator>
  <cp:lastModifiedBy>USER</cp:lastModifiedBy>
  <cp:revision>108</cp:revision>
  <dcterms:created xsi:type="dcterms:W3CDTF">2021-10-01T13:22:47Z</dcterms:created>
  <dcterms:modified xsi:type="dcterms:W3CDTF">2021-11-04T08:55:58Z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